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sldIdLst>
    <p:sldId id="257" r:id="rId2"/>
    <p:sldId id="258" r:id="rId3"/>
    <p:sldId id="270" r:id="rId4"/>
    <p:sldId id="268" r:id="rId5"/>
    <p:sldId id="287" r:id="rId6"/>
    <p:sldId id="269" r:id="rId7"/>
    <p:sldId id="310" r:id="rId8"/>
    <p:sldId id="308" r:id="rId9"/>
    <p:sldId id="311" r:id="rId10"/>
    <p:sldId id="309" r:id="rId11"/>
    <p:sldId id="312" r:id="rId12"/>
    <p:sldId id="313" r:id="rId13"/>
    <p:sldId id="314" r:id="rId14"/>
    <p:sldId id="273" r:id="rId15"/>
    <p:sldId id="317" r:id="rId16"/>
    <p:sldId id="316" r:id="rId17"/>
    <p:sldId id="315" r:id="rId18"/>
    <p:sldId id="271" r:id="rId19"/>
    <p:sldId id="266" r:id="rId20"/>
    <p:sldId id="265" r:id="rId21"/>
    <p:sldId id="318" r:id="rId22"/>
    <p:sldId id="319" r:id="rId23"/>
    <p:sldId id="320" r:id="rId24"/>
    <p:sldId id="321" r:id="rId25"/>
    <p:sldId id="322" r:id="rId26"/>
    <p:sldId id="323" r:id="rId27"/>
    <p:sldId id="324" r:id="rId28"/>
    <p:sldId id="325" r:id="rId29"/>
    <p:sldId id="326" r:id="rId30"/>
    <p:sldId id="327" r:id="rId31"/>
    <p:sldId id="328" r:id="rId32"/>
    <p:sldId id="329" r:id="rId33"/>
    <p:sldId id="261" r:id="rId34"/>
    <p:sldId id="272" r:id="rId35"/>
    <p:sldId id="274" r:id="rId36"/>
    <p:sldId id="275" r:id="rId37"/>
    <p:sldId id="276" r:id="rId38"/>
    <p:sldId id="277" r:id="rId39"/>
    <p:sldId id="278" r:id="rId40"/>
    <p:sldId id="279" r:id="rId41"/>
    <p:sldId id="280" r:id="rId42"/>
    <p:sldId id="281" r:id="rId43"/>
    <p:sldId id="283" r:id="rId44"/>
    <p:sldId id="282" r:id="rId45"/>
    <p:sldId id="284" r:id="rId46"/>
    <p:sldId id="291" r:id="rId47"/>
    <p:sldId id="290" r:id="rId48"/>
    <p:sldId id="289" r:id="rId49"/>
    <p:sldId id="288" r:id="rId50"/>
    <p:sldId id="293" r:id="rId51"/>
    <p:sldId id="292" r:id="rId52"/>
    <p:sldId id="294" r:id="rId53"/>
    <p:sldId id="295" r:id="rId54"/>
    <p:sldId id="285" r:id="rId55"/>
    <p:sldId id="296" r:id="rId56"/>
    <p:sldId id="299" r:id="rId57"/>
    <p:sldId id="298" r:id="rId58"/>
    <p:sldId id="297" r:id="rId59"/>
    <p:sldId id="300" r:id="rId60"/>
    <p:sldId id="303" r:id="rId61"/>
    <p:sldId id="302" r:id="rId62"/>
    <p:sldId id="301" r:id="rId63"/>
    <p:sldId id="304" r:id="rId64"/>
    <p:sldId id="305" r:id="rId65"/>
    <p:sldId id="306" r:id="rId66"/>
    <p:sldId id="307" r:id="rId67"/>
    <p:sldId id="262"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3" d="100"/>
          <a:sy n="43" d="100"/>
        </p:scale>
        <p:origin x="-3272" y="-7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notesMaster" Target="notesMasters/notesMaster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printerSettings" Target="printerSettings/printerSettings1.bin"/><Relationship Id="rId71" Type="http://schemas.openxmlformats.org/officeDocument/2006/relationships/presProps" Target="presProps.xml"/><Relationship Id="rId72"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theme" Target="theme/theme1.xml"/><Relationship Id="rId74"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3C78C6-E577-43C8-B18D-C8DDDC41C3D2}" type="datetimeFigureOut">
              <a:rPr lang="en-US" smtClean="0"/>
              <a:t>26/02/15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EEE47D-21B3-4501-A3B4-83DC92041365}" type="slidenum">
              <a:rPr lang="en-US" smtClean="0"/>
              <a:t>‹#›</a:t>
            </a:fld>
            <a:endParaRPr lang="en-US"/>
          </a:p>
        </p:txBody>
      </p:sp>
    </p:spTree>
    <p:extLst>
      <p:ext uri="{BB962C8B-B14F-4D97-AF65-F5344CB8AC3E}">
        <p14:creationId xmlns:p14="http://schemas.microsoft.com/office/powerpoint/2010/main" val="3998770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smtClean="0"/>
          </a:p>
        </p:txBody>
      </p:sp>
      <p:sp>
        <p:nvSpPr>
          <p:cNvPr id="16388" name="Slide Number Placeholder 3"/>
          <p:cNvSpPr>
            <a:spLocks noGrp="1"/>
          </p:cNvSpPr>
          <p:nvPr>
            <p:ph type="sldNum" sz="quarter" idx="5"/>
          </p:nvPr>
        </p:nvSpPr>
        <p:spPr>
          <a:noFill/>
        </p:spPr>
        <p:txBody>
          <a:bodyPr/>
          <a:lstStyle/>
          <a:p>
            <a:fld id="{D6EB4CE2-88C6-49DE-A089-4B6735723339}" type="slidenum">
              <a:rPr lang="en-US" smtClean="0"/>
              <a:pPr/>
              <a:t>7</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31BCCA-D0ED-4621-A291-97F13B49B45D}" type="datetimeFigureOut">
              <a:rPr lang="en-US" smtClean="0"/>
              <a:pPr/>
              <a:t>26/02/15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EE956E-AA71-4EA4-AA18-EC31084BDB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31BCCA-D0ED-4621-A291-97F13B49B45D}" type="datetimeFigureOut">
              <a:rPr lang="en-US" smtClean="0"/>
              <a:pPr/>
              <a:t>26/02/15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EE956E-AA71-4EA4-AA18-EC31084BDB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31BCCA-D0ED-4621-A291-97F13B49B45D}" type="datetimeFigureOut">
              <a:rPr lang="en-US" smtClean="0"/>
              <a:pPr/>
              <a:t>26/02/15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EE956E-AA71-4EA4-AA18-EC31084BDB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31BCCA-D0ED-4621-A291-97F13B49B45D}" type="datetimeFigureOut">
              <a:rPr lang="en-US" smtClean="0"/>
              <a:pPr/>
              <a:t>26/02/15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EE956E-AA71-4EA4-AA18-EC31084BDB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31BCCA-D0ED-4621-A291-97F13B49B45D}" type="datetimeFigureOut">
              <a:rPr lang="en-US" smtClean="0"/>
              <a:pPr/>
              <a:t>26/02/15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EE956E-AA71-4EA4-AA18-EC31084BDB3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31BCCA-D0ED-4621-A291-97F13B49B45D}" type="datetimeFigureOut">
              <a:rPr lang="en-US" smtClean="0"/>
              <a:pPr/>
              <a:t>26/02/15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EE956E-AA71-4EA4-AA18-EC31084BDB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31BCCA-D0ED-4621-A291-97F13B49B45D}" type="datetimeFigureOut">
              <a:rPr lang="en-US" smtClean="0"/>
              <a:pPr/>
              <a:t>26/02/15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EE956E-AA71-4EA4-AA18-EC31084BDB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31BCCA-D0ED-4621-A291-97F13B49B45D}" type="datetimeFigureOut">
              <a:rPr lang="en-US" smtClean="0"/>
              <a:pPr/>
              <a:t>26/02/15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EE956E-AA71-4EA4-AA18-EC31084BDB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31BCCA-D0ED-4621-A291-97F13B49B45D}" type="datetimeFigureOut">
              <a:rPr lang="en-US" smtClean="0"/>
              <a:pPr/>
              <a:t>26/02/15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EE956E-AA71-4EA4-AA18-EC31084BDB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31BCCA-D0ED-4621-A291-97F13B49B45D}" type="datetimeFigureOut">
              <a:rPr lang="en-US" smtClean="0"/>
              <a:pPr/>
              <a:t>26/02/15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EE956E-AA71-4EA4-AA18-EC31084BDB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31BCCA-D0ED-4621-A291-97F13B49B45D}" type="datetimeFigureOut">
              <a:rPr lang="en-US" smtClean="0"/>
              <a:pPr/>
              <a:t>26/02/15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EE956E-AA71-4EA4-AA18-EC31084BDB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31BCCA-D0ED-4621-A291-97F13B49B45D}" type="datetimeFigureOut">
              <a:rPr lang="en-US" smtClean="0"/>
              <a:pPr/>
              <a:t>26/02/15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EE956E-AA71-4EA4-AA18-EC31084BDB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048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p:txBody>
          <a:bodyPr>
            <a:noAutofit/>
          </a:bodyPr>
          <a:lstStyle/>
          <a:p>
            <a:r>
              <a:rPr lang="en-US" sz="6600" b="1" dirty="0" smtClean="0"/>
              <a:t>Social Work</a:t>
            </a:r>
            <a:br>
              <a:rPr lang="en-US" sz="6600" b="1" dirty="0" smtClean="0"/>
            </a:br>
            <a:r>
              <a:rPr lang="en-US" sz="6600" b="1" dirty="0" smtClean="0"/>
              <a:t>Code of Ethics</a:t>
            </a:r>
          </a:p>
        </p:txBody>
      </p:sp>
      <p:sp>
        <p:nvSpPr>
          <p:cNvPr id="2051" name="Rectangle 3"/>
          <p:cNvSpPr>
            <a:spLocks noGrp="1" noChangeArrowheads="1"/>
          </p:cNvSpPr>
          <p:nvPr>
            <p:ph type="subTitle" idx="1"/>
          </p:nvPr>
        </p:nvSpPr>
        <p:spPr>
          <a:xfrm>
            <a:off x="1447800" y="4800600"/>
            <a:ext cx="6400800" cy="1752600"/>
          </a:xfrm>
        </p:spPr>
        <p:txBody>
          <a:bodyPr>
            <a:normAutofit/>
          </a:bodyPr>
          <a:lstStyle/>
          <a:p>
            <a:r>
              <a:rPr lang="en-US" sz="2000" dirty="0" smtClean="0">
                <a:solidFill>
                  <a:srgbClr val="C00000"/>
                </a:solidFill>
              </a:rPr>
              <a:t>By:  Florence F. </a:t>
            </a:r>
            <a:r>
              <a:rPr lang="en-US" sz="2000" dirty="0" err="1" smtClean="0">
                <a:solidFill>
                  <a:srgbClr val="C00000"/>
                </a:solidFill>
              </a:rPr>
              <a:t>Pasos</a:t>
            </a:r>
            <a:r>
              <a:rPr lang="en-US" sz="2000" dirty="0" smtClean="0">
                <a:solidFill>
                  <a:srgbClr val="C00000"/>
                </a:solidFill>
              </a:rPr>
              <a:t>, RS, MSW</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2051">
                                            <p:txEl>
                                              <p:pRg st="0" end="0"/>
                                            </p:txEl>
                                          </p:spTgt>
                                        </p:tgtEl>
                                        <p:attrNameLst>
                                          <p:attrName>style.visibility</p:attrName>
                                        </p:attrNameLst>
                                      </p:cBhvr>
                                      <p:to>
                                        <p:strVal val="visible"/>
                                      </p:to>
                                    </p:set>
                                    <p:animEffect transition="in" filter="fade">
                                      <p:cBhvr>
                                        <p:cTn id="17" dur="1000"/>
                                        <p:tgtEl>
                                          <p:spTgt spid="2051">
                                            <p:txEl>
                                              <p:pRg st="0" end="0"/>
                                            </p:txEl>
                                          </p:spTgt>
                                        </p:tgtEl>
                                      </p:cBhvr>
                                    </p:animEffect>
                                    <p:anim calcmode="lin" valueType="num">
                                      <p:cBhvr>
                                        <p:cTn id="18" dur="1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205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7" name="TextBox 6"/>
          <p:cNvSpPr txBox="1"/>
          <p:nvPr/>
        </p:nvSpPr>
        <p:spPr>
          <a:xfrm>
            <a:off x="990600" y="990600"/>
            <a:ext cx="7315200" cy="5416868"/>
          </a:xfrm>
          <a:prstGeom prst="rect">
            <a:avLst/>
          </a:prstGeom>
          <a:noFill/>
        </p:spPr>
        <p:txBody>
          <a:bodyPr wrap="square" rtlCol="0">
            <a:spAutoFit/>
          </a:bodyPr>
          <a:lstStyle/>
          <a:p>
            <a:pPr algn="ctr">
              <a:spcBef>
                <a:spcPct val="50000"/>
              </a:spcBef>
            </a:pPr>
            <a:r>
              <a:rPr lang="en-GB" sz="4000" b="1" dirty="0" smtClean="0">
                <a:latin typeface="Arial" charset="0"/>
              </a:rPr>
              <a:t>Social Responsibility</a:t>
            </a:r>
          </a:p>
          <a:p>
            <a:pPr algn="ctr">
              <a:spcBef>
                <a:spcPct val="50000"/>
              </a:spcBef>
            </a:pPr>
            <a:endParaRPr lang="en-GB" sz="2000" b="1" dirty="0" smtClean="0">
              <a:latin typeface="Arial" charset="0"/>
            </a:endParaRPr>
          </a:p>
          <a:p>
            <a:pPr>
              <a:spcBef>
                <a:spcPct val="50000"/>
              </a:spcBef>
            </a:pPr>
            <a:r>
              <a:rPr lang="en-GB" sz="2400" b="1" dirty="0" smtClean="0">
                <a:latin typeface="Arial" charset="0"/>
              </a:rPr>
              <a:t>Each person has the obligation to seek ways of self-fulfilment as a member of society to contribute to the common good</a:t>
            </a:r>
          </a:p>
          <a:p>
            <a:pPr>
              <a:spcBef>
                <a:spcPct val="50000"/>
              </a:spcBef>
            </a:pPr>
            <a:endParaRPr lang="en-GB" sz="2400" b="1" dirty="0" smtClean="0">
              <a:latin typeface="Arial" charset="0"/>
            </a:endParaRPr>
          </a:p>
          <a:p>
            <a:pPr>
              <a:spcBef>
                <a:spcPct val="50000"/>
              </a:spcBef>
            </a:pPr>
            <a:r>
              <a:rPr lang="en-GB" sz="2400" b="1" dirty="0" smtClean="0">
                <a:latin typeface="Arial" charset="0"/>
              </a:rPr>
              <a:t>Society has the obligation to facilitate the self-fulfilment of the individual and the right to enrichment through the contribution of its individual members</a:t>
            </a:r>
          </a:p>
          <a:p>
            <a:endParaRPr lang="en-US" sz="2400" b="1" dirty="0" smtClean="0"/>
          </a:p>
          <a:p>
            <a:endParaRPr lang="en-US" sz="2400" b="1"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7" name="TextBox 6"/>
          <p:cNvSpPr txBox="1"/>
          <p:nvPr/>
        </p:nvSpPr>
        <p:spPr>
          <a:xfrm>
            <a:off x="990600" y="990600"/>
            <a:ext cx="7315200" cy="4647426"/>
          </a:xfrm>
          <a:prstGeom prst="rect">
            <a:avLst/>
          </a:prstGeom>
          <a:noFill/>
        </p:spPr>
        <p:txBody>
          <a:bodyPr wrap="square" rtlCol="0">
            <a:spAutoFit/>
          </a:bodyPr>
          <a:lstStyle/>
          <a:p>
            <a:pPr algn="ctr">
              <a:spcBef>
                <a:spcPct val="50000"/>
              </a:spcBef>
            </a:pPr>
            <a:r>
              <a:rPr lang="en-GB" sz="4400" b="1" dirty="0" smtClean="0">
                <a:latin typeface="Arial" charset="0"/>
              </a:rPr>
              <a:t>Equal Opportunities</a:t>
            </a:r>
            <a:endParaRPr lang="en-GB" sz="3200" b="1" dirty="0" smtClean="0">
              <a:latin typeface="Arial" charset="0"/>
            </a:endParaRPr>
          </a:p>
          <a:p>
            <a:pPr algn="ctr">
              <a:spcBef>
                <a:spcPct val="50000"/>
              </a:spcBef>
            </a:pPr>
            <a:endParaRPr lang="en-GB" sz="2400" b="1" dirty="0" smtClean="0">
              <a:latin typeface="Arial" charset="0"/>
            </a:endParaRPr>
          </a:p>
          <a:p>
            <a:pPr>
              <a:spcBef>
                <a:spcPct val="50000"/>
              </a:spcBef>
            </a:pPr>
            <a:r>
              <a:rPr lang="en-GB" sz="2400" b="1" dirty="0" smtClean="0">
                <a:latin typeface="Arial" charset="0"/>
              </a:rPr>
              <a:t>Each person requires socially provided and socially safeguarded opportunities for satisfying his basic needs in the physical, psychological, economic, cultural, aesthetic and spiritual realms</a:t>
            </a:r>
          </a:p>
          <a:p>
            <a:pPr>
              <a:spcBef>
                <a:spcPct val="50000"/>
              </a:spcBef>
            </a:pPr>
            <a:r>
              <a:rPr lang="en-GB" sz="2400" b="1" dirty="0" smtClean="0">
                <a:latin typeface="Arial" charset="0"/>
              </a:rPr>
              <a:t>Social Justice = fairness and equality</a:t>
            </a:r>
          </a:p>
          <a:p>
            <a:endParaRPr lang="en-US" sz="2400" b="1" dirty="0" smtClean="0"/>
          </a:p>
          <a:p>
            <a:endParaRPr lang="en-US" sz="2400" b="1"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7" name="TextBox 6"/>
          <p:cNvSpPr txBox="1"/>
          <p:nvPr/>
        </p:nvSpPr>
        <p:spPr>
          <a:xfrm>
            <a:off x="990600" y="990600"/>
            <a:ext cx="7315200" cy="4739759"/>
          </a:xfrm>
          <a:prstGeom prst="rect">
            <a:avLst/>
          </a:prstGeom>
          <a:noFill/>
        </p:spPr>
        <p:txBody>
          <a:bodyPr wrap="square" rtlCol="0">
            <a:spAutoFit/>
          </a:bodyPr>
          <a:lstStyle/>
          <a:p>
            <a:pPr algn="ctr">
              <a:spcBef>
                <a:spcPct val="50000"/>
              </a:spcBef>
            </a:pPr>
            <a:r>
              <a:rPr lang="en-GB" sz="4400" b="1" dirty="0" smtClean="0">
                <a:latin typeface="Arial" charset="0"/>
              </a:rPr>
              <a:t>Social Provision</a:t>
            </a:r>
          </a:p>
          <a:p>
            <a:pPr algn="ctr">
              <a:spcBef>
                <a:spcPct val="50000"/>
              </a:spcBef>
            </a:pPr>
            <a:endParaRPr lang="en-GB" sz="4400" b="1" dirty="0" smtClean="0">
              <a:latin typeface="Arial" charset="0"/>
            </a:endParaRPr>
          </a:p>
          <a:p>
            <a:pPr algn="ctr">
              <a:spcBef>
                <a:spcPct val="50000"/>
              </a:spcBef>
            </a:pPr>
            <a:r>
              <a:rPr lang="en-GB" sz="2400" b="1" dirty="0" smtClean="0">
                <a:latin typeface="Arial" charset="0"/>
              </a:rPr>
              <a:t>To permit both self-realization and contribution to society by the individual, social organizations must make available socially-provided devices for needs satisfaction as wide in range, variety and quality as the general welfare allows</a:t>
            </a:r>
          </a:p>
          <a:p>
            <a:pPr algn="ctr">
              <a:spcBef>
                <a:spcPct val="50000"/>
              </a:spcBef>
            </a:pPr>
            <a:endParaRPr lang="en-GB" sz="2400" b="1" dirty="0" smtClean="0">
              <a:latin typeface="Arial" charset="0"/>
            </a:endParaRPr>
          </a:p>
          <a:p>
            <a:endParaRPr lang="en-US" sz="2400" b="1"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7" name="TextBox 6"/>
          <p:cNvSpPr txBox="1"/>
          <p:nvPr/>
        </p:nvSpPr>
        <p:spPr>
          <a:xfrm>
            <a:off x="1066800" y="1600200"/>
            <a:ext cx="7315200" cy="4708981"/>
          </a:xfrm>
          <a:prstGeom prst="rect">
            <a:avLst/>
          </a:prstGeom>
          <a:noFill/>
        </p:spPr>
        <p:txBody>
          <a:bodyPr wrap="square" rtlCol="0">
            <a:spAutoFit/>
          </a:bodyPr>
          <a:lstStyle/>
          <a:p>
            <a:pPr>
              <a:spcBef>
                <a:spcPct val="50000"/>
              </a:spcBef>
            </a:pPr>
            <a:r>
              <a:rPr lang="en-GB" sz="2400" b="1" dirty="0" smtClean="0">
                <a:latin typeface="Arial" charset="0"/>
              </a:rPr>
              <a:t>1. Acceptance of people as they are</a:t>
            </a:r>
          </a:p>
          <a:p>
            <a:pPr>
              <a:spcBef>
                <a:spcPct val="50000"/>
              </a:spcBef>
            </a:pPr>
            <a:r>
              <a:rPr lang="en-GB" sz="2400" b="1" dirty="0" smtClean="0">
                <a:latin typeface="Arial" charset="0"/>
              </a:rPr>
              <a:t>2.  Participation of the client in problem-   </a:t>
            </a:r>
          </a:p>
          <a:p>
            <a:pPr>
              <a:spcBef>
                <a:spcPct val="50000"/>
              </a:spcBef>
            </a:pPr>
            <a:r>
              <a:rPr lang="en-GB" sz="2400" b="1" dirty="0" smtClean="0">
                <a:latin typeface="Arial" charset="0"/>
              </a:rPr>
              <a:t>     solving</a:t>
            </a:r>
          </a:p>
          <a:p>
            <a:pPr>
              <a:spcBef>
                <a:spcPct val="50000"/>
              </a:spcBef>
            </a:pPr>
            <a:r>
              <a:rPr lang="en-GB" sz="2400" b="1" dirty="0" smtClean="0">
                <a:latin typeface="Arial" charset="0"/>
              </a:rPr>
              <a:t>3.  Self-Determination as a right of the client</a:t>
            </a:r>
          </a:p>
          <a:p>
            <a:pPr>
              <a:spcBef>
                <a:spcPct val="50000"/>
              </a:spcBef>
            </a:pPr>
            <a:r>
              <a:rPr lang="en-GB" sz="2400" b="1" dirty="0" smtClean="0">
                <a:latin typeface="Arial" charset="0"/>
              </a:rPr>
              <a:t>4.  Individualization of clients</a:t>
            </a:r>
          </a:p>
          <a:p>
            <a:pPr>
              <a:spcBef>
                <a:spcPct val="50000"/>
              </a:spcBef>
            </a:pPr>
            <a:r>
              <a:rPr lang="en-GB" sz="2400" b="1" dirty="0" smtClean="0">
                <a:latin typeface="Arial" charset="0"/>
              </a:rPr>
              <a:t>5.  Confidentiality</a:t>
            </a:r>
          </a:p>
          <a:p>
            <a:pPr>
              <a:spcBef>
                <a:spcPct val="50000"/>
              </a:spcBef>
            </a:pPr>
            <a:r>
              <a:rPr lang="en-GB" sz="2400" b="1" dirty="0" smtClean="0">
                <a:latin typeface="Arial" charset="0"/>
              </a:rPr>
              <a:t>6.  Worker Self-Awareness</a:t>
            </a:r>
          </a:p>
          <a:p>
            <a:pPr>
              <a:spcBef>
                <a:spcPct val="50000"/>
              </a:spcBef>
            </a:pPr>
            <a:r>
              <a:rPr lang="en-GB" sz="2400" b="1" dirty="0" smtClean="0">
                <a:latin typeface="Arial" charset="0"/>
              </a:rPr>
              <a:t>7.  Client-Worker Relationship</a:t>
            </a:r>
          </a:p>
          <a:p>
            <a:endParaRPr lang="en-US" sz="2400" b="1" dirty="0" smtClean="0"/>
          </a:p>
        </p:txBody>
      </p:sp>
      <p:sp>
        <p:nvSpPr>
          <p:cNvPr id="4" name="Rectangle 2"/>
          <p:cNvSpPr>
            <a:spLocks noGrp="1" noChangeArrowheads="1"/>
          </p:cNvSpPr>
          <p:nvPr>
            <p:ph type="ctrTitle"/>
          </p:nvPr>
        </p:nvSpPr>
        <p:spPr>
          <a:xfrm>
            <a:off x="762000" y="457200"/>
            <a:ext cx="7924800" cy="914400"/>
          </a:xfrm>
        </p:spPr>
        <p:txBody>
          <a:bodyPr>
            <a:noAutofit/>
          </a:bodyPr>
          <a:lstStyle/>
          <a:p>
            <a:pPr eaLnBrk="1" hangingPunct="1">
              <a:defRPr/>
            </a:pPr>
            <a:r>
              <a:rPr lang="en-US" sz="4800" b="1" dirty="0" smtClean="0"/>
              <a:t>Principles of Social Work</a:t>
            </a:r>
            <a:endParaRPr lang="en-US" sz="4800"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762000" y="457200"/>
            <a:ext cx="7924800" cy="914400"/>
          </a:xfrm>
        </p:spPr>
        <p:txBody>
          <a:bodyPr>
            <a:noAutofit/>
          </a:bodyPr>
          <a:lstStyle/>
          <a:p>
            <a:pPr eaLnBrk="1" hangingPunct="1">
              <a:defRPr/>
            </a:pPr>
            <a:r>
              <a:rPr lang="en-US" sz="4800" b="1" dirty="0" smtClean="0"/>
              <a:t>Background</a:t>
            </a:r>
            <a:endParaRPr lang="en-US" sz="4800" dirty="0" smtClean="0"/>
          </a:p>
        </p:txBody>
      </p:sp>
      <p:sp>
        <p:nvSpPr>
          <p:cNvPr id="7" name="TextBox 6"/>
          <p:cNvSpPr txBox="1"/>
          <p:nvPr/>
        </p:nvSpPr>
        <p:spPr>
          <a:xfrm>
            <a:off x="1066800" y="1841242"/>
            <a:ext cx="7315200" cy="5016758"/>
          </a:xfrm>
          <a:prstGeom prst="rect">
            <a:avLst/>
          </a:prstGeom>
          <a:noFill/>
        </p:spPr>
        <p:txBody>
          <a:bodyPr wrap="square" rtlCol="0">
            <a:spAutoFit/>
          </a:bodyPr>
          <a:lstStyle/>
          <a:p>
            <a:pPr algn="ctr"/>
            <a:r>
              <a:rPr lang="en-US" sz="3200" b="1" dirty="0" smtClean="0"/>
              <a:t>International Federation of Social Workers (IFSW) </a:t>
            </a:r>
          </a:p>
          <a:p>
            <a:endParaRPr lang="en-US" sz="3200" b="1" dirty="0" smtClean="0"/>
          </a:p>
          <a:p>
            <a:r>
              <a:rPr lang="en-US" sz="3200" dirty="0" smtClean="0"/>
              <a:t>founded in 1928 in Paris at the first international conference on Social Work- a global organization representing 90 countries and 750,000 social workers</a:t>
            </a:r>
          </a:p>
          <a:p>
            <a:endParaRPr lang="en-US" sz="3200" b="1" dirty="0" smtClean="0"/>
          </a:p>
          <a:p>
            <a:endParaRPr lang="en-US" sz="3200" b="1" dirty="0" smtClean="0"/>
          </a:p>
          <a:p>
            <a:endParaRPr lang="en-US" sz="3200" b="1"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762000" y="457200"/>
            <a:ext cx="7924800" cy="914400"/>
          </a:xfrm>
        </p:spPr>
        <p:txBody>
          <a:bodyPr>
            <a:noAutofit/>
          </a:bodyPr>
          <a:lstStyle/>
          <a:p>
            <a:pPr eaLnBrk="1" hangingPunct="1">
              <a:defRPr/>
            </a:pPr>
            <a:r>
              <a:rPr lang="en-US" sz="4800" b="1" dirty="0" smtClean="0"/>
              <a:t>Background</a:t>
            </a:r>
            <a:endParaRPr lang="en-US" sz="4800" dirty="0" smtClean="0"/>
          </a:p>
        </p:txBody>
      </p:sp>
      <p:sp>
        <p:nvSpPr>
          <p:cNvPr id="7" name="TextBox 6"/>
          <p:cNvSpPr txBox="1"/>
          <p:nvPr/>
        </p:nvSpPr>
        <p:spPr>
          <a:xfrm>
            <a:off x="1066800" y="1841242"/>
            <a:ext cx="7315200" cy="4524315"/>
          </a:xfrm>
          <a:prstGeom prst="rect">
            <a:avLst/>
          </a:prstGeom>
          <a:noFill/>
        </p:spPr>
        <p:txBody>
          <a:bodyPr wrap="square" rtlCol="0">
            <a:spAutoFit/>
          </a:bodyPr>
          <a:lstStyle/>
          <a:p>
            <a:pPr algn="ctr"/>
            <a:r>
              <a:rPr lang="en-US" sz="3200" b="1" dirty="0" smtClean="0"/>
              <a:t>National Association of Social Workers (NASW) </a:t>
            </a:r>
          </a:p>
          <a:p>
            <a:endParaRPr lang="en-US" sz="3200" b="1" dirty="0" smtClean="0"/>
          </a:p>
          <a:p>
            <a:r>
              <a:rPr lang="en-US" sz="3200" dirty="0" smtClean="0"/>
              <a:t>founded in 1955, an association of social workers in the United States – 145,000 members</a:t>
            </a:r>
          </a:p>
          <a:p>
            <a:endParaRPr lang="en-US" sz="3200" dirty="0" smtClean="0"/>
          </a:p>
          <a:p>
            <a:endParaRPr lang="en-US" sz="3200" b="1" dirty="0" smtClean="0"/>
          </a:p>
          <a:p>
            <a:endParaRPr lang="en-US" sz="3200" b="1"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2286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762000" y="457200"/>
            <a:ext cx="7924800" cy="914400"/>
          </a:xfrm>
        </p:spPr>
        <p:txBody>
          <a:bodyPr>
            <a:noAutofit/>
          </a:bodyPr>
          <a:lstStyle/>
          <a:p>
            <a:pPr eaLnBrk="1" hangingPunct="1">
              <a:defRPr/>
            </a:pPr>
            <a:r>
              <a:rPr lang="en-US" sz="4800" b="1" dirty="0" smtClean="0"/>
              <a:t>Background</a:t>
            </a:r>
            <a:endParaRPr lang="en-US" sz="4800" dirty="0" smtClean="0"/>
          </a:p>
        </p:txBody>
      </p:sp>
      <p:sp>
        <p:nvSpPr>
          <p:cNvPr id="7" name="TextBox 6"/>
          <p:cNvSpPr txBox="1"/>
          <p:nvPr/>
        </p:nvSpPr>
        <p:spPr>
          <a:xfrm>
            <a:off x="990600" y="1600200"/>
            <a:ext cx="7315200" cy="5693866"/>
          </a:xfrm>
          <a:prstGeom prst="rect">
            <a:avLst/>
          </a:prstGeom>
          <a:noFill/>
        </p:spPr>
        <p:txBody>
          <a:bodyPr wrap="square" rtlCol="0">
            <a:spAutoFit/>
          </a:bodyPr>
          <a:lstStyle/>
          <a:p>
            <a:endParaRPr lang="en-US" sz="3200" b="1" dirty="0" smtClean="0"/>
          </a:p>
          <a:p>
            <a:pPr algn="ctr"/>
            <a:r>
              <a:rPr lang="en-US" sz="3200" b="1" dirty="0" smtClean="0"/>
              <a:t>Philippine Association of Social Workers (PASWI) </a:t>
            </a:r>
          </a:p>
          <a:p>
            <a:pPr>
              <a:buFontTx/>
              <a:buChar char="-"/>
            </a:pPr>
            <a:r>
              <a:rPr lang="en-US" sz="3200" b="1" dirty="0" smtClean="0"/>
              <a:t> </a:t>
            </a:r>
            <a:r>
              <a:rPr lang="en-US" sz="2800" dirty="0" smtClean="0"/>
              <a:t>Founded in 1947</a:t>
            </a:r>
          </a:p>
          <a:p>
            <a:pPr>
              <a:buFontTx/>
              <a:buChar char="-"/>
            </a:pPr>
            <a:r>
              <a:rPr lang="en-US" sz="2800" dirty="0" smtClean="0"/>
              <a:t> Worked for the passage of RA 4373, an act to regulate the practice of Social Work</a:t>
            </a:r>
          </a:p>
          <a:p>
            <a:r>
              <a:rPr lang="en-US" sz="2800" dirty="0" smtClean="0"/>
              <a:t>And the operation of social work agencies in the Philippines (amended by RA 5175)</a:t>
            </a:r>
          </a:p>
          <a:p>
            <a:pPr>
              <a:buFontTx/>
              <a:buChar char="-"/>
            </a:pPr>
            <a:r>
              <a:rPr lang="en-US" sz="2800" dirty="0" smtClean="0"/>
              <a:t> </a:t>
            </a:r>
            <a:r>
              <a:rPr lang="en-US" sz="2800" b="1" dirty="0" smtClean="0"/>
              <a:t>a member of the IFSW</a:t>
            </a:r>
          </a:p>
          <a:p>
            <a:pPr>
              <a:buFontTx/>
              <a:buChar char="-"/>
            </a:pPr>
            <a:endParaRPr lang="en-US" sz="3200" b="1" dirty="0" smtClean="0"/>
          </a:p>
          <a:p>
            <a:endParaRPr lang="en-US" sz="3200" b="1" dirty="0" smtClean="0"/>
          </a:p>
          <a:p>
            <a:endParaRPr lang="en-US" sz="3200" b="1"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609600" y="609600"/>
            <a:ext cx="7924800" cy="914400"/>
          </a:xfrm>
        </p:spPr>
        <p:txBody>
          <a:bodyPr>
            <a:noAutofit/>
          </a:bodyPr>
          <a:lstStyle/>
          <a:p>
            <a:pPr eaLnBrk="1" hangingPunct="1">
              <a:defRPr/>
            </a:pPr>
            <a:r>
              <a:rPr lang="en-US" b="1" dirty="0" smtClean="0"/>
              <a:t>The Social Work Code of Ethics</a:t>
            </a:r>
            <a:endParaRPr lang="en-US" dirty="0" smtClean="0"/>
          </a:p>
        </p:txBody>
      </p:sp>
      <p:sp>
        <p:nvSpPr>
          <p:cNvPr id="7" name="TextBox 6"/>
          <p:cNvSpPr txBox="1"/>
          <p:nvPr/>
        </p:nvSpPr>
        <p:spPr>
          <a:xfrm>
            <a:off x="990600" y="1752600"/>
            <a:ext cx="7315200" cy="4524315"/>
          </a:xfrm>
          <a:prstGeom prst="rect">
            <a:avLst/>
          </a:prstGeom>
          <a:noFill/>
        </p:spPr>
        <p:txBody>
          <a:bodyPr wrap="square" rtlCol="0">
            <a:spAutoFit/>
          </a:bodyPr>
          <a:lstStyle/>
          <a:p>
            <a:r>
              <a:rPr lang="en-US" sz="3200" b="1" dirty="0" smtClean="0"/>
              <a:t>“Ethics of Social Work – Principles and Standards”</a:t>
            </a:r>
          </a:p>
          <a:p>
            <a:endParaRPr lang="en-US" sz="3200" b="1" dirty="0" smtClean="0"/>
          </a:p>
          <a:p>
            <a:pPr lvl="1"/>
            <a:r>
              <a:rPr lang="en-US" sz="3200" b="1" dirty="0" smtClean="0"/>
              <a:t>Adopted by the International Federation of Social Workers’ (IFSW) General Meeting in Colombo, Sri Lanka on July 6-8, 1994</a:t>
            </a:r>
          </a:p>
          <a:p>
            <a:endParaRPr lang="en-US" sz="3200" b="1" dirty="0" smtClean="0"/>
          </a:p>
          <a:p>
            <a:endParaRPr lang="en-US" sz="3200" b="1"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2286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7" name="TextBox 6"/>
          <p:cNvSpPr txBox="1"/>
          <p:nvPr/>
        </p:nvSpPr>
        <p:spPr>
          <a:xfrm>
            <a:off x="1143000" y="1066800"/>
            <a:ext cx="7086600" cy="5509200"/>
          </a:xfrm>
          <a:prstGeom prst="rect">
            <a:avLst/>
          </a:prstGeom>
          <a:noFill/>
        </p:spPr>
        <p:txBody>
          <a:bodyPr wrap="square" rtlCol="0">
            <a:spAutoFit/>
          </a:bodyPr>
          <a:lstStyle/>
          <a:p>
            <a:endParaRPr lang="en-US" sz="3200" b="1" dirty="0" smtClean="0"/>
          </a:p>
          <a:p>
            <a:endParaRPr lang="en-US" sz="3200" b="1" dirty="0" smtClean="0"/>
          </a:p>
          <a:p>
            <a:r>
              <a:rPr lang="en-US" sz="3200" b="1" dirty="0" smtClean="0"/>
              <a:t>2 documents of the Ethics of Social Work:</a:t>
            </a:r>
          </a:p>
          <a:p>
            <a:endParaRPr lang="en-US" sz="3200" b="1" dirty="0" smtClean="0"/>
          </a:p>
          <a:p>
            <a:pPr marL="342900" indent="-342900">
              <a:buFont typeface="Arial" pitchFamily="34" charset="0"/>
              <a:buChar char="•"/>
            </a:pPr>
            <a:r>
              <a:rPr lang="en-US" sz="3200" b="1" dirty="0" smtClean="0"/>
              <a:t>International Declaration of Ethical Principles of Social Work</a:t>
            </a:r>
          </a:p>
          <a:p>
            <a:pPr marL="342900" indent="-342900">
              <a:buFont typeface="Arial" pitchFamily="34" charset="0"/>
              <a:buChar char="•"/>
            </a:pPr>
            <a:endParaRPr lang="en-US" sz="3200" b="1" dirty="0" smtClean="0"/>
          </a:p>
          <a:p>
            <a:pPr marL="342900" indent="-342900">
              <a:buFont typeface="Arial" pitchFamily="34" charset="0"/>
              <a:buChar char="•"/>
            </a:pPr>
            <a:r>
              <a:rPr lang="en-US" sz="3200" b="1" dirty="0" smtClean="0"/>
              <a:t>International Ethical Standards for Social Workers</a:t>
            </a:r>
          </a:p>
          <a:p>
            <a:endParaRPr lang="en-US" sz="3200" b="1" dirty="0"/>
          </a:p>
        </p:txBody>
      </p:sp>
      <p:sp>
        <p:nvSpPr>
          <p:cNvPr id="6" name="Rectangle 2"/>
          <p:cNvSpPr txBox="1">
            <a:spLocks noChangeArrowheads="1"/>
          </p:cNvSpPr>
          <p:nvPr/>
        </p:nvSpPr>
        <p:spPr>
          <a:xfrm>
            <a:off x="609600" y="457200"/>
            <a:ext cx="7924800" cy="9144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The Social Work Code of Ethics</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800" decel="100000"/>
                                        <p:tgtEl>
                                          <p:spTgt spid="6"/>
                                        </p:tgtEl>
                                      </p:cBhvr>
                                    </p:animEffect>
                                    <p:anim calcmode="lin" valueType="num">
                                      <p:cBhvr>
                                        <p:cTn id="8" dur="800" decel="100000" fill="hold"/>
                                        <p:tgtEl>
                                          <p:spTgt spid="6"/>
                                        </p:tgtEl>
                                        <p:attrNameLst>
                                          <p:attrName>style.rotation</p:attrName>
                                        </p:attrNameLst>
                                      </p:cBhvr>
                                      <p:tavLst>
                                        <p:tav tm="0">
                                          <p:val>
                                            <p:fltVal val="-90"/>
                                          </p:val>
                                        </p:tav>
                                        <p:tav tm="100000">
                                          <p:val>
                                            <p:fltVal val="0"/>
                                          </p:val>
                                        </p:tav>
                                      </p:tavLst>
                                    </p:anim>
                                    <p:anim calcmode="lin" valueType="num">
                                      <p:cBhvr>
                                        <p:cTn id="9" dur="800" decel="100000" fill="hold"/>
                                        <p:tgtEl>
                                          <p:spTgt spid="6"/>
                                        </p:tgtEl>
                                        <p:attrNameLst>
                                          <p:attrName>ppt_x</p:attrName>
                                        </p:attrNameLst>
                                      </p:cBhvr>
                                      <p:tavLst>
                                        <p:tav tm="0">
                                          <p:val>
                                            <p:strVal val="#ppt_x+0.4"/>
                                          </p:val>
                                        </p:tav>
                                        <p:tav tm="100000">
                                          <p:val>
                                            <p:strVal val="#ppt_x-0.05"/>
                                          </p:val>
                                        </p:tav>
                                      </p:tavLst>
                                    </p:anim>
                                    <p:anim calcmode="lin" valueType="num">
                                      <p:cBhvr>
                                        <p:cTn id="10" dur="800" decel="100000" fill="hold"/>
                                        <p:tgtEl>
                                          <p:spTgt spid="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048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762000" y="762000"/>
            <a:ext cx="7924800" cy="914400"/>
          </a:xfrm>
        </p:spPr>
        <p:txBody>
          <a:bodyPr>
            <a:noAutofit/>
          </a:bodyPr>
          <a:lstStyle/>
          <a:p>
            <a:pPr eaLnBrk="1" hangingPunct="1">
              <a:defRPr/>
            </a:pPr>
            <a:r>
              <a:rPr lang="en-US" sz="4800" b="1" dirty="0" smtClean="0"/>
              <a:t>Compliance</a:t>
            </a:r>
            <a:endParaRPr lang="en-US" sz="4800" dirty="0" smtClean="0"/>
          </a:p>
        </p:txBody>
      </p:sp>
      <p:sp>
        <p:nvSpPr>
          <p:cNvPr id="7" name="TextBox 6"/>
          <p:cNvSpPr txBox="1"/>
          <p:nvPr/>
        </p:nvSpPr>
        <p:spPr>
          <a:xfrm>
            <a:off x="1371600" y="2286000"/>
            <a:ext cx="7086600" cy="2554545"/>
          </a:xfrm>
          <a:prstGeom prst="rect">
            <a:avLst/>
          </a:prstGeom>
          <a:noFill/>
        </p:spPr>
        <p:txBody>
          <a:bodyPr wrap="square" rtlCol="0">
            <a:spAutoFit/>
          </a:bodyPr>
          <a:lstStyle/>
          <a:p>
            <a:r>
              <a:rPr lang="en-US" sz="3200" b="1" dirty="0" smtClean="0"/>
              <a:t>The International Declaration of Ethical Principles assumes that both member associations of the IFSW and their constituent members adhere to the principles formulated therein.</a:t>
            </a:r>
            <a:endParaRPr lang="en-US" sz="3200" b="1"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048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6" name="TextBox 5"/>
          <p:cNvSpPr txBox="1"/>
          <p:nvPr/>
        </p:nvSpPr>
        <p:spPr>
          <a:xfrm>
            <a:off x="1828800" y="1219200"/>
            <a:ext cx="7315200" cy="3970318"/>
          </a:xfrm>
          <a:prstGeom prst="rect">
            <a:avLst/>
          </a:prstGeom>
          <a:noFill/>
        </p:spPr>
        <p:txBody>
          <a:bodyPr wrap="square" rtlCol="0">
            <a:spAutoFit/>
          </a:bodyPr>
          <a:lstStyle/>
          <a:p>
            <a:r>
              <a:rPr lang="en-US" sz="3600" b="1" dirty="0" smtClean="0"/>
              <a:t>Outline of Presentation:</a:t>
            </a:r>
          </a:p>
          <a:p>
            <a:endParaRPr lang="en-US" sz="3600" b="1" dirty="0"/>
          </a:p>
          <a:p>
            <a:pPr>
              <a:buFont typeface="Arial" pitchFamily="34" charset="0"/>
              <a:buChar char="•"/>
            </a:pPr>
            <a:r>
              <a:rPr lang="en-US" sz="3600" b="1" dirty="0"/>
              <a:t> </a:t>
            </a:r>
            <a:r>
              <a:rPr lang="en-US" sz="3600" b="1" dirty="0" smtClean="0"/>
              <a:t> Context </a:t>
            </a:r>
          </a:p>
          <a:p>
            <a:pPr>
              <a:buFont typeface="Arial" pitchFamily="34" charset="0"/>
              <a:buChar char="•"/>
            </a:pPr>
            <a:r>
              <a:rPr lang="en-US" sz="3600" b="1" dirty="0"/>
              <a:t> </a:t>
            </a:r>
            <a:r>
              <a:rPr lang="en-US" sz="3600" b="1" dirty="0" smtClean="0"/>
              <a:t> Values</a:t>
            </a:r>
          </a:p>
          <a:p>
            <a:pPr>
              <a:buFont typeface="Arial" pitchFamily="34" charset="0"/>
              <a:buChar char="•"/>
            </a:pPr>
            <a:r>
              <a:rPr lang="en-US" sz="3600" b="1" dirty="0" smtClean="0"/>
              <a:t>  Purposes</a:t>
            </a:r>
          </a:p>
          <a:p>
            <a:pPr>
              <a:buFont typeface="Arial" pitchFamily="34" charset="0"/>
              <a:buChar char="•"/>
            </a:pPr>
            <a:r>
              <a:rPr lang="en-US" sz="3600" b="1" dirty="0" smtClean="0"/>
              <a:t>  Ethical Principles</a:t>
            </a:r>
          </a:p>
          <a:p>
            <a:pPr>
              <a:buFont typeface="Arial" pitchFamily="34" charset="0"/>
              <a:buChar char="•"/>
            </a:pPr>
            <a:r>
              <a:rPr lang="en-US" sz="3600" b="1" dirty="0"/>
              <a:t> </a:t>
            </a:r>
            <a:r>
              <a:rPr lang="en-US" sz="3600" b="1" dirty="0" smtClean="0"/>
              <a:t> Ethical Standards</a:t>
            </a:r>
            <a:endParaRPr lang="en-US" sz="3600" b="1"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048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762000" y="685800"/>
            <a:ext cx="7924800" cy="914400"/>
          </a:xfrm>
        </p:spPr>
        <p:txBody>
          <a:bodyPr>
            <a:noAutofit/>
          </a:bodyPr>
          <a:lstStyle/>
          <a:p>
            <a:pPr eaLnBrk="1" hangingPunct="1">
              <a:defRPr/>
            </a:pPr>
            <a:r>
              <a:rPr lang="en-US" sz="4000" b="1" dirty="0" smtClean="0"/>
              <a:t>Purposes of the International Declaration  of Ethical Principles</a:t>
            </a:r>
            <a:endParaRPr lang="en-US" sz="4000" dirty="0" smtClean="0"/>
          </a:p>
        </p:txBody>
      </p:sp>
      <p:sp>
        <p:nvSpPr>
          <p:cNvPr id="5" name="Subtitle 4"/>
          <p:cNvSpPr>
            <a:spLocks noGrp="1"/>
          </p:cNvSpPr>
          <p:nvPr>
            <p:ph type="subTitle" idx="1"/>
          </p:nvPr>
        </p:nvSpPr>
        <p:spPr>
          <a:xfrm>
            <a:off x="1066800" y="2057400"/>
            <a:ext cx="7086600" cy="3505200"/>
          </a:xfrm>
        </p:spPr>
        <p:txBody>
          <a:bodyPr>
            <a:noAutofit/>
          </a:bodyPr>
          <a:lstStyle/>
          <a:p>
            <a:pPr algn="l">
              <a:buFont typeface="Arial" pitchFamily="34" charset="0"/>
              <a:buChar char="•"/>
            </a:pPr>
            <a:r>
              <a:rPr lang="en-US" sz="2800" b="1" dirty="0" smtClean="0">
                <a:solidFill>
                  <a:schemeClr val="tx1"/>
                </a:solidFill>
              </a:rPr>
              <a:t>  to formulate a set of basic principles of social work which can be adapted to cultural and social settings</a:t>
            </a:r>
          </a:p>
          <a:p>
            <a:pPr algn="l">
              <a:buFont typeface="Arial" pitchFamily="34" charset="0"/>
              <a:buChar char="•"/>
            </a:pPr>
            <a:r>
              <a:rPr lang="en-US" sz="2800" b="1" dirty="0">
                <a:solidFill>
                  <a:schemeClr val="tx1"/>
                </a:solidFill>
              </a:rPr>
              <a:t> </a:t>
            </a:r>
            <a:r>
              <a:rPr lang="en-US" sz="2800" b="1" dirty="0" smtClean="0">
                <a:solidFill>
                  <a:schemeClr val="tx1"/>
                </a:solidFill>
              </a:rPr>
              <a:t> to identify ethical problem areas in the practice of social work</a:t>
            </a:r>
          </a:p>
          <a:p>
            <a:pPr algn="l">
              <a:buFont typeface="Arial" pitchFamily="34" charset="0"/>
              <a:buChar char="•"/>
            </a:pPr>
            <a:r>
              <a:rPr lang="en-US" sz="2800" b="1" dirty="0">
                <a:solidFill>
                  <a:schemeClr val="tx1"/>
                </a:solidFill>
              </a:rPr>
              <a:t> </a:t>
            </a:r>
            <a:r>
              <a:rPr lang="en-US" sz="2800" b="1" dirty="0" smtClean="0">
                <a:solidFill>
                  <a:schemeClr val="tx1"/>
                </a:solidFill>
              </a:rPr>
              <a:t> to provide guidance as to the choice of methods for dealing with ethical issues/problems</a:t>
            </a:r>
            <a:endParaRPr lang="en-US" sz="2800" b="1" dirty="0">
              <a:solidFill>
                <a:schemeClr val="tx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048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762000" y="685800"/>
            <a:ext cx="7924800" cy="914400"/>
          </a:xfrm>
        </p:spPr>
        <p:txBody>
          <a:bodyPr>
            <a:noAutofit/>
          </a:bodyPr>
          <a:lstStyle/>
          <a:p>
            <a:pPr eaLnBrk="1" hangingPunct="1">
              <a:defRPr/>
            </a:pPr>
            <a:r>
              <a:rPr lang="en-US" b="1" dirty="0" smtClean="0"/>
              <a:t>The Principles</a:t>
            </a:r>
            <a:endParaRPr lang="en-US" dirty="0" smtClean="0"/>
          </a:p>
        </p:txBody>
      </p:sp>
      <p:sp>
        <p:nvSpPr>
          <p:cNvPr id="5" name="Subtitle 4"/>
          <p:cNvSpPr>
            <a:spLocks noGrp="1"/>
          </p:cNvSpPr>
          <p:nvPr>
            <p:ph type="subTitle" idx="1"/>
          </p:nvPr>
        </p:nvSpPr>
        <p:spPr>
          <a:xfrm>
            <a:off x="1295400" y="2209800"/>
            <a:ext cx="7086600" cy="3505200"/>
          </a:xfrm>
        </p:spPr>
        <p:txBody>
          <a:bodyPr>
            <a:noAutofit/>
          </a:bodyPr>
          <a:lstStyle/>
          <a:p>
            <a:pPr algn="l"/>
            <a:r>
              <a:rPr lang="en-US" b="1" dirty="0" smtClean="0">
                <a:solidFill>
                  <a:schemeClr val="tx1"/>
                </a:solidFill>
              </a:rPr>
              <a:t>Every human being has a unique vale, which justifies moral consideration for that person</a:t>
            </a:r>
            <a:endParaRPr lang="en-US" b="1" dirty="0">
              <a:solidFill>
                <a:schemeClr val="tx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048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762000" y="685800"/>
            <a:ext cx="7924800" cy="914400"/>
          </a:xfrm>
        </p:spPr>
        <p:txBody>
          <a:bodyPr>
            <a:noAutofit/>
          </a:bodyPr>
          <a:lstStyle/>
          <a:p>
            <a:pPr eaLnBrk="1" hangingPunct="1">
              <a:defRPr/>
            </a:pPr>
            <a:r>
              <a:rPr lang="en-US" b="1" dirty="0" smtClean="0"/>
              <a:t>The Principles</a:t>
            </a:r>
            <a:endParaRPr lang="en-US" dirty="0" smtClean="0"/>
          </a:p>
        </p:txBody>
      </p:sp>
      <p:sp>
        <p:nvSpPr>
          <p:cNvPr id="5" name="Subtitle 4"/>
          <p:cNvSpPr>
            <a:spLocks noGrp="1"/>
          </p:cNvSpPr>
          <p:nvPr>
            <p:ph type="subTitle" idx="1"/>
          </p:nvPr>
        </p:nvSpPr>
        <p:spPr>
          <a:xfrm>
            <a:off x="1295400" y="2209800"/>
            <a:ext cx="7086600" cy="3505200"/>
          </a:xfrm>
        </p:spPr>
        <p:txBody>
          <a:bodyPr>
            <a:noAutofit/>
          </a:bodyPr>
          <a:lstStyle/>
          <a:p>
            <a:pPr algn="l"/>
            <a:r>
              <a:rPr lang="en-US" b="1" dirty="0" smtClean="0">
                <a:solidFill>
                  <a:schemeClr val="tx1"/>
                </a:solidFill>
              </a:rPr>
              <a:t>Each individual has the right to self-fulfillment to the extent that it does not encroach upon the same right of others, and has the obligation to contribute to the well-being of society</a:t>
            </a:r>
            <a:endParaRPr lang="en-US" b="1" dirty="0">
              <a:solidFill>
                <a:schemeClr val="tx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048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762000" y="685800"/>
            <a:ext cx="7924800" cy="914400"/>
          </a:xfrm>
        </p:spPr>
        <p:txBody>
          <a:bodyPr>
            <a:noAutofit/>
          </a:bodyPr>
          <a:lstStyle/>
          <a:p>
            <a:pPr eaLnBrk="1" hangingPunct="1">
              <a:defRPr/>
            </a:pPr>
            <a:r>
              <a:rPr lang="en-US" b="1" dirty="0" smtClean="0"/>
              <a:t>The Principles</a:t>
            </a:r>
            <a:endParaRPr lang="en-US" dirty="0" smtClean="0"/>
          </a:p>
        </p:txBody>
      </p:sp>
      <p:sp>
        <p:nvSpPr>
          <p:cNvPr id="5" name="Subtitle 4"/>
          <p:cNvSpPr>
            <a:spLocks noGrp="1"/>
          </p:cNvSpPr>
          <p:nvPr>
            <p:ph type="subTitle" idx="1"/>
          </p:nvPr>
        </p:nvSpPr>
        <p:spPr>
          <a:xfrm>
            <a:off x="1447800" y="2286000"/>
            <a:ext cx="6553200" cy="3505200"/>
          </a:xfrm>
        </p:spPr>
        <p:txBody>
          <a:bodyPr>
            <a:noAutofit/>
          </a:bodyPr>
          <a:lstStyle/>
          <a:p>
            <a:pPr algn="l"/>
            <a:r>
              <a:rPr lang="en-US" b="1" dirty="0" smtClean="0">
                <a:solidFill>
                  <a:schemeClr val="tx1"/>
                </a:solidFill>
              </a:rPr>
              <a:t>Each society, regardless of its form, should function to provide the maximum benefits for all of its members</a:t>
            </a:r>
            <a:endParaRPr lang="en-US" b="1" dirty="0">
              <a:solidFill>
                <a:schemeClr val="tx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048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762000" y="685800"/>
            <a:ext cx="7924800" cy="914400"/>
          </a:xfrm>
        </p:spPr>
        <p:txBody>
          <a:bodyPr>
            <a:noAutofit/>
          </a:bodyPr>
          <a:lstStyle/>
          <a:p>
            <a:pPr eaLnBrk="1" hangingPunct="1">
              <a:defRPr/>
            </a:pPr>
            <a:r>
              <a:rPr lang="en-US" b="1" dirty="0" smtClean="0"/>
              <a:t>The Principles</a:t>
            </a:r>
            <a:endParaRPr lang="en-US" dirty="0" smtClean="0"/>
          </a:p>
        </p:txBody>
      </p:sp>
      <p:sp>
        <p:nvSpPr>
          <p:cNvPr id="5" name="Subtitle 4"/>
          <p:cNvSpPr>
            <a:spLocks noGrp="1"/>
          </p:cNvSpPr>
          <p:nvPr>
            <p:ph type="subTitle" idx="1"/>
          </p:nvPr>
        </p:nvSpPr>
        <p:spPr>
          <a:xfrm>
            <a:off x="1447800" y="2286000"/>
            <a:ext cx="6553200" cy="3505200"/>
          </a:xfrm>
        </p:spPr>
        <p:txBody>
          <a:bodyPr>
            <a:noAutofit/>
          </a:bodyPr>
          <a:lstStyle/>
          <a:p>
            <a:pPr algn="l"/>
            <a:r>
              <a:rPr lang="en-US" b="1" dirty="0" smtClean="0">
                <a:solidFill>
                  <a:schemeClr val="tx1"/>
                </a:solidFill>
              </a:rPr>
              <a:t>Social workers have a commitment to principles of social justice</a:t>
            </a:r>
            <a:endParaRPr lang="en-US" b="1" dirty="0">
              <a:solidFill>
                <a:schemeClr val="tx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048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762000" y="685800"/>
            <a:ext cx="7924800" cy="914400"/>
          </a:xfrm>
        </p:spPr>
        <p:txBody>
          <a:bodyPr>
            <a:noAutofit/>
          </a:bodyPr>
          <a:lstStyle/>
          <a:p>
            <a:pPr eaLnBrk="1" hangingPunct="1">
              <a:defRPr/>
            </a:pPr>
            <a:r>
              <a:rPr lang="en-US" b="1" dirty="0" smtClean="0"/>
              <a:t>The Principles</a:t>
            </a:r>
            <a:endParaRPr lang="en-US" dirty="0" smtClean="0"/>
          </a:p>
        </p:txBody>
      </p:sp>
      <p:sp>
        <p:nvSpPr>
          <p:cNvPr id="5" name="Subtitle 4"/>
          <p:cNvSpPr>
            <a:spLocks noGrp="1"/>
          </p:cNvSpPr>
          <p:nvPr>
            <p:ph type="subTitle" idx="1"/>
          </p:nvPr>
        </p:nvSpPr>
        <p:spPr>
          <a:xfrm>
            <a:off x="1371600" y="2057400"/>
            <a:ext cx="6553200" cy="3505200"/>
          </a:xfrm>
        </p:spPr>
        <p:txBody>
          <a:bodyPr>
            <a:noAutofit/>
          </a:bodyPr>
          <a:lstStyle/>
          <a:p>
            <a:pPr algn="l"/>
            <a:r>
              <a:rPr lang="en-US" b="1" dirty="0" smtClean="0">
                <a:solidFill>
                  <a:schemeClr val="tx1"/>
                </a:solidFill>
              </a:rPr>
              <a:t>Social Workers have the  responsibility to devote objective and disciplined knowledge and skill to aid individuals, groups, communities and societies in their development and resolution of personal-societal conflicts and their consequences</a:t>
            </a:r>
            <a:endParaRPr lang="en-US" b="1" dirty="0">
              <a:solidFill>
                <a:schemeClr val="tx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048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762000" y="685800"/>
            <a:ext cx="7924800" cy="914400"/>
          </a:xfrm>
        </p:spPr>
        <p:txBody>
          <a:bodyPr>
            <a:noAutofit/>
          </a:bodyPr>
          <a:lstStyle/>
          <a:p>
            <a:pPr eaLnBrk="1" hangingPunct="1">
              <a:defRPr/>
            </a:pPr>
            <a:r>
              <a:rPr lang="en-US" b="1" dirty="0" smtClean="0"/>
              <a:t>The Principles</a:t>
            </a:r>
            <a:endParaRPr lang="en-US" dirty="0" smtClean="0"/>
          </a:p>
        </p:txBody>
      </p:sp>
      <p:sp>
        <p:nvSpPr>
          <p:cNvPr id="5" name="Subtitle 4"/>
          <p:cNvSpPr>
            <a:spLocks noGrp="1"/>
          </p:cNvSpPr>
          <p:nvPr>
            <p:ph type="subTitle" idx="1"/>
          </p:nvPr>
        </p:nvSpPr>
        <p:spPr>
          <a:xfrm>
            <a:off x="1371600" y="1981200"/>
            <a:ext cx="6553200" cy="3505200"/>
          </a:xfrm>
        </p:spPr>
        <p:txBody>
          <a:bodyPr>
            <a:noAutofit/>
          </a:bodyPr>
          <a:lstStyle/>
          <a:p>
            <a:pPr algn="l"/>
            <a:r>
              <a:rPr lang="en-US" b="1" dirty="0" smtClean="0">
                <a:solidFill>
                  <a:schemeClr val="tx1"/>
                </a:solidFill>
              </a:rPr>
              <a:t>Social Workers are expected to provide the best possible assistance to anybody seeking their help and advice, without unfair discrimination on the basis of gender, age, disability, color, social class, race, religion, language, political beliefs, or sexual orientation</a:t>
            </a:r>
            <a:endParaRPr lang="en-US" b="1" dirty="0">
              <a:solidFill>
                <a:schemeClr val="tx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048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762000" y="685800"/>
            <a:ext cx="7924800" cy="914400"/>
          </a:xfrm>
        </p:spPr>
        <p:txBody>
          <a:bodyPr>
            <a:noAutofit/>
          </a:bodyPr>
          <a:lstStyle/>
          <a:p>
            <a:pPr eaLnBrk="1" hangingPunct="1">
              <a:defRPr/>
            </a:pPr>
            <a:r>
              <a:rPr lang="en-US" b="1" dirty="0" smtClean="0"/>
              <a:t>The Principles</a:t>
            </a:r>
            <a:endParaRPr lang="en-US" dirty="0" smtClean="0"/>
          </a:p>
        </p:txBody>
      </p:sp>
      <p:sp>
        <p:nvSpPr>
          <p:cNvPr id="5" name="Subtitle 4"/>
          <p:cNvSpPr>
            <a:spLocks noGrp="1"/>
          </p:cNvSpPr>
          <p:nvPr>
            <p:ph type="subTitle" idx="1"/>
          </p:nvPr>
        </p:nvSpPr>
        <p:spPr>
          <a:xfrm>
            <a:off x="1371600" y="1981200"/>
            <a:ext cx="6553200" cy="3505200"/>
          </a:xfrm>
        </p:spPr>
        <p:txBody>
          <a:bodyPr>
            <a:noAutofit/>
          </a:bodyPr>
          <a:lstStyle/>
          <a:p>
            <a:pPr algn="l"/>
            <a:r>
              <a:rPr lang="en-US" b="1" dirty="0" smtClean="0">
                <a:solidFill>
                  <a:schemeClr val="tx1"/>
                </a:solidFill>
              </a:rPr>
              <a:t>Social Workers respect the basic human rights of individuals and groups as expressed in the United Nations Universal Declaration of Human Rights and other international conventions derived from the declaration</a:t>
            </a:r>
            <a:endParaRPr lang="en-US" b="1" dirty="0">
              <a:solidFill>
                <a:schemeClr val="tx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048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762000" y="685800"/>
            <a:ext cx="7924800" cy="914400"/>
          </a:xfrm>
        </p:spPr>
        <p:txBody>
          <a:bodyPr>
            <a:noAutofit/>
          </a:bodyPr>
          <a:lstStyle/>
          <a:p>
            <a:pPr eaLnBrk="1" hangingPunct="1">
              <a:defRPr/>
            </a:pPr>
            <a:r>
              <a:rPr lang="en-US" b="1" dirty="0" smtClean="0"/>
              <a:t>The Principles</a:t>
            </a:r>
            <a:endParaRPr lang="en-US" dirty="0" smtClean="0"/>
          </a:p>
        </p:txBody>
      </p:sp>
      <p:sp>
        <p:nvSpPr>
          <p:cNvPr id="5" name="Subtitle 4"/>
          <p:cNvSpPr>
            <a:spLocks noGrp="1"/>
          </p:cNvSpPr>
          <p:nvPr>
            <p:ph type="subTitle" idx="1"/>
          </p:nvPr>
        </p:nvSpPr>
        <p:spPr>
          <a:xfrm>
            <a:off x="1371600" y="1981200"/>
            <a:ext cx="6553200" cy="3505200"/>
          </a:xfrm>
        </p:spPr>
        <p:txBody>
          <a:bodyPr>
            <a:noAutofit/>
          </a:bodyPr>
          <a:lstStyle/>
          <a:p>
            <a:pPr algn="l"/>
            <a:r>
              <a:rPr lang="en-US" b="1" dirty="0" smtClean="0">
                <a:solidFill>
                  <a:schemeClr val="tx1"/>
                </a:solidFill>
              </a:rPr>
              <a:t>Social Workers pay regard to the principles of privacy, confidentiality and responsible use of information in their professional work.  Social workers respect justified confidentiality even when their country’s legislation is in conflict with this demand</a:t>
            </a:r>
            <a:endParaRPr lang="en-US" b="1" dirty="0">
              <a:solidFill>
                <a:schemeClr val="tx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048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762000" y="685800"/>
            <a:ext cx="7924800" cy="914400"/>
          </a:xfrm>
        </p:spPr>
        <p:txBody>
          <a:bodyPr>
            <a:noAutofit/>
          </a:bodyPr>
          <a:lstStyle/>
          <a:p>
            <a:pPr eaLnBrk="1" hangingPunct="1">
              <a:defRPr/>
            </a:pPr>
            <a:r>
              <a:rPr lang="en-US" b="1" dirty="0" smtClean="0"/>
              <a:t>The Principles</a:t>
            </a:r>
            <a:endParaRPr lang="en-US" dirty="0" smtClean="0"/>
          </a:p>
        </p:txBody>
      </p:sp>
      <p:sp>
        <p:nvSpPr>
          <p:cNvPr id="5" name="Subtitle 4"/>
          <p:cNvSpPr>
            <a:spLocks noGrp="1"/>
          </p:cNvSpPr>
          <p:nvPr>
            <p:ph type="subTitle" idx="1"/>
          </p:nvPr>
        </p:nvSpPr>
        <p:spPr>
          <a:xfrm>
            <a:off x="1143000" y="1981200"/>
            <a:ext cx="6781800" cy="3505200"/>
          </a:xfrm>
        </p:spPr>
        <p:txBody>
          <a:bodyPr>
            <a:noAutofit/>
          </a:bodyPr>
          <a:lstStyle/>
          <a:p>
            <a:pPr algn="l"/>
            <a:r>
              <a:rPr lang="en-US" b="1" dirty="0" smtClean="0">
                <a:solidFill>
                  <a:schemeClr val="tx1"/>
                </a:solidFill>
              </a:rPr>
              <a:t>Social Workers are expected to work in full collaboration with their clients, working for the best interests of the clients but paying due regard to the interest of others involved.  Clients are encouraged to participate and should be informed of the risks and likely benefits of proposed courses of action</a:t>
            </a:r>
            <a:endParaRPr lang="en-US" b="1" dirty="0">
              <a:solidFill>
                <a:schemeClr val="tx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048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5" name="TextBox 4"/>
          <p:cNvSpPr txBox="1"/>
          <p:nvPr/>
        </p:nvSpPr>
        <p:spPr>
          <a:xfrm>
            <a:off x="1371600" y="1600200"/>
            <a:ext cx="6705600" cy="3170099"/>
          </a:xfrm>
          <a:prstGeom prst="rect">
            <a:avLst/>
          </a:prstGeom>
          <a:noFill/>
        </p:spPr>
        <p:txBody>
          <a:bodyPr wrap="square" rtlCol="0">
            <a:spAutoFit/>
          </a:bodyPr>
          <a:lstStyle/>
          <a:p>
            <a:r>
              <a:rPr lang="en-US" sz="3600" b="1" dirty="0" smtClean="0">
                <a:solidFill>
                  <a:srgbClr val="C00000"/>
                </a:solidFill>
              </a:rPr>
              <a:t>Code</a:t>
            </a:r>
            <a:r>
              <a:rPr lang="en-US" sz="3200" b="1" dirty="0" smtClean="0"/>
              <a:t> – a set of laws; regulations; a system</a:t>
            </a:r>
          </a:p>
          <a:p>
            <a:endParaRPr lang="en-US" sz="3200" b="1" dirty="0" smtClean="0"/>
          </a:p>
          <a:p>
            <a:r>
              <a:rPr lang="en-US" sz="3600" b="1" dirty="0" smtClean="0">
                <a:solidFill>
                  <a:srgbClr val="C00000"/>
                </a:solidFill>
              </a:rPr>
              <a:t>Ethics</a:t>
            </a:r>
            <a:r>
              <a:rPr lang="en-US" sz="3200" b="1" dirty="0" smtClean="0"/>
              <a:t> – morals; moral values; moral principles</a:t>
            </a:r>
          </a:p>
          <a:p>
            <a:endParaRPr lang="en-US" sz="3200" b="1"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048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762000" y="685800"/>
            <a:ext cx="7924800" cy="914400"/>
          </a:xfrm>
        </p:spPr>
        <p:txBody>
          <a:bodyPr>
            <a:noAutofit/>
          </a:bodyPr>
          <a:lstStyle/>
          <a:p>
            <a:pPr eaLnBrk="1" hangingPunct="1">
              <a:defRPr/>
            </a:pPr>
            <a:r>
              <a:rPr lang="en-US" b="1" dirty="0" smtClean="0"/>
              <a:t>The Principles</a:t>
            </a:r>
            <a:endParaRPr lang="en-US" dirty="0" smtClean="0"/>
          </a:p>
        </p:txBody>
      </p:sp>
      <p:sp>
        <p:nvSpPr>
          <p:cNvPr id="5" name="Subtitle 4"/>
          <p:cNvSpPr>
            <a:spLocks noGrp="1"/>
          </p:cNvSpPr>
          <p:nvPr>
            <p:ph type="subTitle" idx="1"/>
          </p:nvPr>
        </p:nvSpPr>
        <p:spPr>
          <a:xfrm>
            <a:off x="1143000" y="1981200"/>
            <a:ext cx="6781800" cy="3505200"/>
          </a:xfrm>
        </p:spPr>
        <p:txBody>
          <a:bodyPr>
            <a:noAutofit/>
          </a:bodyPr>
          <a:lstStyle/>
          <a:p>
            <a:pPr algn="l"/>
            <a:r>
              <a:rPr lang="en-US" b="1" dirty="0" smtClean="0">
                <a:solidFill>
                  <a:schemeClr val="tx1"/>
                </a:solidFill>
              </a:rPr>
              <a:t>Social Workers generally expect clients to take responsibility, in collaboration with them for determining courses of action affecting their lives.  </a:t>
            </a:r>
            <a:endParaRPr lang="en-US" b="1" dirty="0">
              <a:solidFill>
                <a:schemeClr val="tx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048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762000" y="685800"/>
            <a:ext cx="7924800" cy="914400"/>
          </a:xfrm>
        </p:spPr>
        <p:txBody>
          <a:bodyPr>
            <a:noAutofit/>
          </a:bodyPr>
          <a:lstStyle/>
          <a:p>
            <a:pPr eaLnBrk="1" hangingPunct="1">
              <a:defRPr/>
            </a:pPr>
            <a:r>
              <a:rPr lang="en-US" b="1" dirty="0" smtClean="0"/>
              <a:t>The Principles</a:t>
            </a:r>
            <a:endParaRPr lang="en-US" dirty="0" smtClean="0"/>
          </a:p>
        </p:txBody>
      </p:sp>
      <p:sp>
        <p:nvSpPr>
          <p:cNvPr id="5" name="Subtitle 4"/>
          <p:cNvSpPr>
            <a:spLocks noGrp="1"/>
          </p:cNvSpPr>
          <p:nvPr>
            <p:ph type="subTitle" idx="1"/>
          </p:nvPr>
        </p:nvSpPr>
        <p:spPr>
          <a:xfrm>
            <a:off x="1143000" y="1981200"/>
            <a:ext cx="6781800" cy="3505200"/>
          </a:xfrm>
        </p:spPr>
        <p:txBody>
          <a:bodyPr>
            <a:noAutofit/>
          </a:bodyPr>
          <a:lstStyle/>
          <a:p>
            <a:pPr algn="l"/>
            <a:r>
              <a:rPr lang="en-US" b="1" dirty="0" smtClean="0">
                <a:solidFill>
                  <a:schemeClr val="tx1"/>
                </a:solidFill>
              </a:rPr>
              <a:t>Social work is inconsistent with direct or indirect support of individuals, groups, political forces or power structures suppressing their fellow human beings by employing terrorism, torture or similar brutal means</a:t>
            </a:r>
            <a:endParaRPr lang="en-US" b="1" dirty="0">
              <a:solidFill>
                <a:schemeClr val="tx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048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762000" y="685800"/>
            <a:ext cx="7924800" cy="914400"/>
          </a:xfrm>
        </p:spPr>
        <p:txBody>
          <a:bodyPr>
            <a:noAutofit/>
          </a:bodyPr>
          <a:lstStyle/>
          <a:p>
            <a:pPr eaLnBrk="1" hangingPunct="1">
              <a:defRPr/>
            </a:pPr>
            <a:r>
              <a:rPr lang="en-US" b="1" dirty="0" smtClean="0"/>
              <a:t>The Principles</a:t>
            </a:r>
            <a:endParaRPr lang="en-US" dirty="0" smtClean="0"/>
          </a:p>
        </p:txBody>
      </p:sp>
      <p:sp>
        <p:nvSpPr>
          <p:cNvPr id="5" name="Subtitle 4"/>
          <p:cNvSpPr>
            <a:spLocks noGrp="1"/>
          </p:cNvSpPr>
          <p:nvPr>
            <p:ph type="subTitle" idx="1"/>
          </p:nvPr>
        </p:nvSpPr>
        <p:spPr>
          <a:xfrm>
            <a:off x="1143000" y="1981200"/>
            <a:ext cx="6781800" cy="3505200"/>
          </a:xfrm>
        </p:spPr>
        <p:txBody>
          <a:bodyPr>
            <a:noAutofit/>
          </a:bodyPr>
          <a:lstStyle/>
          <a:p>
            <a:pPr algn="l"/>
            <a:r>
              <a:rPr lang="en-US" b="1" dirty="0" smtClean="0">
                <a:solidFill>
                  <a:schemeClr val="tx1"/>
                </a:solidFill>
              </a:rPr>
              <a:t>Social workers make ethically justified decisions and stand by them, paying due regard to the IFSW International Declaration of Ethical Principles and to the International Ethical Standards for Social Workers adopted by their national professional association</a:t>
            </a:r>
            <a:endParaRPr lang="en-US" b="1" dirty="0">
              <a:solidFill>
                <a:schemeClr val="tx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762000" y="914400"/>
            <a:ext cx="7924800" cy="914400"/>
          </a:xfrm>
        </p:spPr>
        <p:txBody>
          <a:bodyPr>
            <a:noAutofit/>
          </a:bodyPr>
          <a:lstStyle/>
          <a:p>
            <a:pPr eaLnBrk="1" hangingPunct="1">
              <a:defRPr/>
            </a:pPr>
            <a:r>
              <a:rPr lang="en-US" sz="4000" b="1" dirty="0" smtClean="0"/>
              <a:t>International Ethical Standards </a:t>
            </a:r>
            <a:br>
              <a:rPr lang="en-US" sz="4000" b="1" dirty="0" smtClean="0"/>
            </a:br>
            <a:r>
              <a:rPr lang="en-US" sz="4000" b="1" dirty="0" smtClean="0"/>
              <a:t>for Social Workers</a:t>
            </a:r>
            <a:endParaRPr lang="en-US" sz="4000" dirty="0" smtClean="0"/>
          </a:p>
        </p:txBody>
      </p:sp>
      <p:sp>
        <p:nvSpPr>
          <p:cNvPr id="5" name="Subtitle 4"/>
          <p:cNvSpPr>
            <a:spLocks noGrp="1"/>
          </p:cNvSpPr>
          <p:nvPr>
            <p:ph type="subTitle" idx="1"/>
          </p:nvPr>
        </p:nvSpPr>
        <p:spPr>
          <a:xfrm>
            <a:off x="1600200" y="2819400"/>
            <a:ext cx="6400800" cy="1752600"/>
          </a:xfrm>
        </p:spPr>
        <p:txBody>
          <a:bodyPr>
            <a:noAutofit/>
          </a:bodyPr>
          <a:lstStyle/>
          <a:p>
            <a:pPr algn="l"/>
            <a:r>
              <a:rPr lang="en-US" b="1" dirty="0" smtClean="0">
                <a:solidFill>
                  <a:schemeClr val="tx1"/>
                </a:solidFill>
              </a:rPr>
              <a:t>On the basis of the International Declaration of Ethical Principles of Social Work, the social worker is obliged to recognize these standards of ethical conduct</a:t>
            </a:r>
            <a:endParaRPr lang="en-US" b="1" dirty="0">
              <a:solidFill>
                <a:schemeClr val="tx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762000" y="914400"/>
            <a:ext cx="7924800" cy="914400"/>
          </a:xfrm>
        </p:spPr>
        <p:txBody>
          <a:bodyPr>
            <a:noAutofit/>
          </a:bodyPr>
          <a:lstStyle/>
          <a:p>
            <a:pPr eaLnBrk="1" hangingPunct="1">
              <a:defRPr/>
            </a:pPr>
            <a:r>
              <a:rPr lang="en-US" sz="3600" b="1" dirty="0" smtClean="0"/>
              <a:t>International Ethical Standards </a:t>
            </a:r>
            <a:br>
              <a:rPr lang="en-US" sz="3600" b="1" dirty="0" smtClean="0"/>
            </a:br>
            <a:r>
              <a:rPr lang="en-US" sz="3600" b="1" dirty="0" smtClean="0"/>
              <a:t>for Social Workers</a:t>
            </a:r>
            <a:endParaRPr lang="en-US" sz="3600" dirty="0" smtClean="0"/>
          </a:p>
        </p:txBody>
      </p:sp>
      <p:sp>
        <p:nvSpPr>
          <p:cNvPr id="5" name="Subtitle 4"/>
          <p:cNvSpPr>
            <a:spLocks noGrp="1"/>
          </p:cNvSpPr>
          <p:nvPr>
            <p:ph type="subTitle" idx="1"/>
          </p:nvPr>
        </p:nvSpPr>
        <p:spPr>
          <a:xfrm>
            <a:off x="914400" y="2286000"/>
            <a:ext cx="7467600" cy="1752600"/>
          </a:xfrm>
        </p:spPr>
        <p:txBody>
          <a:bodyPr>
            <a:noAutofit/>
          </a:bodyPr>
          <a:lstStyle/>
          <a:p>
            <a:pPr algn="l">
              <a:buFont typeface="Arial" pitchFamily="34" charset="0"/>
              <a:buChar char="•"/>
            </a:pPr>
            <a:r>
              <a:rPr lang="en-US" sz="2800" b="1" dirty="0" smtClean="0">
                <a:solidFill>
                  <a:schemeClr val="tx1"/>
                </a:solidFill>
              </a:rPr>
              <a:t>  general standards of ethical conduct (10)</a:t>
            </a:r>
          </a:p>
          <a:p>
            <a:pPr algn="l">
              <a:buFont typeface="Arial" pitchFamily="34" charset="0"/>
              <a:buChar char="•"/>
            </a:pPr>
            <a:r>
              <a:rPr lang="en-US" sz="2800" b="1" dirty="0" smtClean="0">
                <a:solidFill>
                  <a:schemeClr val="tx1"/>
                </a:solidFill>
              </a:rPr>
              <a:t>  social work standards relative to clients (4)</a:t>
            </a:r>
          </a:p>
          <a:p>
            <a:pPr algn="l">
              <a:buFont typeface="Arial" pitchFamily="34" charset="0"/>
              <a:buChar char="•"/>
            </a:pPr>
            <a:r>
              <a:rPr lang="en-US" sz="2800" b="1" dirty="0" smtClean="0">
                <a:solidFill>
                  <a:schemeClr val="tx1"/>
                </a:solidFill>
              </a:rPr>
              <a:t>  social work standards relative to   agencies and organizations (5)</a:t>
            </a:r>
          </a:p>
          <a:p>
            <a:pPr algn="l">
              <a:buFont typeface="Arial" pitchFamily="34" charset="0"/>
              <a:buChar char="•"/>
            </a:pPr>
            <a:r>
              <a:rPr lang="en-US" sz="2800" b="1" dirty="0" smtClean="0">
                <a:solidFill>
                  <a:schemeClr val="tx1"/>
                </a:solidFill>
              </a:rPr>
              <a:t>  social work standards relative to colleagues (5)</a:t>
            </a:r>
          </a:p>
          <a:p>
            <a:pPr algn="l">
              <a:buFont typeface="Arial" pitchFamily="34" charset="0"/>
              <a:buChar char="•"/>
            </a:pPr>
            <a:r>
              <a:rPr lang="en-US" sz="2800" b="1" dirty="0" smtClean="0">
                <a:solidFill>
                  <a:schemeClr val="tx1"/>
                </a:solidFill>
              </a:rPr>
              <a:t>  standards relative to the profession (5)</a:t>
            </a:r>
          </a:p>
          <a:p>
            <a:pPr algn="l"/>
            <a:endParaRPr lang="en-US" sz="2800" b="1" dirty="0" smtClean="0">
              <a:solidFill>
                <a:schemeClr val="tx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762000" y="914400"/>
            <a:ext cx="7924800" cy="914400"/>
          </a:xfrm>
        </p:spPr>
        <p:txBody>
          <a:bodyPr>
            <a:noAutofit/>
          </a:bodyPr>
          <a:lstStyle/>
          <a:p>
            <a:pPr eaLnBrk="1" hangingPunct="1">
              <a:defRPr/>
            </a:pPr>
            <a:r>
              <a:rPr lang="en-US" sz="3600" b="1" dirty="0" smtClean="0"/>
              <a:t>General Standards of Ethical Conduct</a:t>
            </a:r>
            <a:endParaRPr lang="en-US" sz="3600" dirty="0" smtClean="0"/>
          </a:p>
        </p:txBody>
      </p:sp>
      <p:sp>
        <p:nvSpPr>
          <p:cNvPr id="5" name="Subtitle 4"/>
          <p:cNvSpPr>
            <a:spLocks noGrp="1"/>
          </p:cNvSpPr>
          <p:nvPr>
            <p:ph type="subTitle" idx="1"/>
          </p:nvPr>
        </p:nvSpPr>
        <p:spPr>
          <a:xfrm>
            <a:off x="990600" y="2438400"/>
            <a:ext cx="7315200" cy="1752600"/>
          </a:xfrm>
        </p:spPr>
        <p:txBody>
          <a:bodyPr>
            <a:noAutofit/>
          </a:bodyPr>
          <a:lstStyle/>
          <a:p>
            <a:pPr algn="l"/>
            <a:r>
              <a:rPr lang="en-US" b="1" dirty="0" smtClean="0">
                <a:solidFill>
                  <a:schemeClr val="tx1"/>
                </a:solidFill>
              </a:rPr>
              <a:t>Seek to understand each individual </a:t>
            </a:r>
            <a:r>
              <a:rPr lang="en-US" b="1" dirty="0" smtClean="0">
                <a:solidFill>
                  <a:srgbClr val="C00000"/>
                </a:solidFill>
              </a:rPr>
              <a:t>client </a:t>
            </a:r>
            <a:r>
              <a:rPr lang="en-US" b="1" dirty="0" smtClean="0">
                <a:solidFill>
                  <a:schemeClr val="tx1"/>
                </a:solidFill>
              </a:rPr>
              <a:t>and the client system, and the elements which affect behavior and the service required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762000" y="914400"/>
            <a:ext cx="7924800" cy="914400"/>
          </a:xfrm>
        </p:spPr>
        <p:txBody>
          <a:bodyPr>
            <a:noAutofit/>
          </a:bodyPr>
          <a:lstStyle/>
          <a:p>
            <a:pPr eaLnBrk="1" hangingPunct="1">
              <a:defRPr/>
            </a:pPr>
            <a:r>
              <a:rPr lang="en-US" sz="3600" b="1" dirty="0" smtClean="0"/>
              <a:t>General Standards of Ethical Conduct</a:t>
            </a:r>
            <a:endParaRPr lang="en-US" sz="3600" dirty="0" smtClean="0"/>
          </a:p>
        </p:txBody>
      </p:sp>
      <p:sp>
        <p:nvSpPr>
          <p:cNvPr id="5" name="Subtitle 4"/>
          <p:cNvSpPr>
            <a:spLocks noGrp="1"/>
          </p:cNvSpPr>
          <p:nvPr>
            <p:ph type="subTitle" idx="1"/>
          </p:nvPr>
        </p:nvSpPr>
        <p:spPr>
          <a:xfrm>
            <a:off x="1600200" y="2438400"/>
            <a:ext cx="7315200" cy="1752600"/>
          </a:xfrm>
        </p:spPr>
        <p:txBody>
          <a:bodyPr>
            <a:noAutofit/>
          </a:bodyPr>
          <a:lstStyle/>
          <a:p>
            <a:pPr algn="l"/>
            <a:r>
              <a:rPr lang="en-US" b="1" dirty="0" smtClean="0">
                <a:solidFill>
                  <a:schemeClr val="tx1"/>
                </a:solidFill>
              </a:rPr>
              <a:t>Uphold and advance the </a:t>
            </a:r>
            <a:r>
              <a:rPr lang="en-US" b="1" dirty="0" smtClean="0">
                <a:solidFill>
                  <a:srgbClr val="C00000"/>
                </a:solidFill>
              </a:rPr>
              <a:t>values</a:t>
            </a:r>
            <a:r>
              <a:rPr lang="en-US" b="1" dirty="0" smtClean="0">
                <a:solidFill>
                  <a:schemeClr val="tx1"/>
                </a:solidFill>
              </a:rPr>
              <a:t>, </a:t>
            </a:r>
            <a:r>
              <a:rPr lang="en-US" b="1" dirty="0" smtClean="0">
                <a:solidFill>
                  <a:srgbClr val="C00000"/>
                </a:solidFill>
              </a:rPr>
              <a:t>knowledge</a:t>
            </a:r>
            <a:r>
              <a:rPr lang="en-US" b="1" dirty="0" smtClean="0">
                <a:solidFill>
                  <a:schemeClr val="tx1"/>
                </a:solidFill>
              </a:rPr>
              <a:t> and </a:t>
            </a:r>
            <a:r>
              <a:rPr lang="en-US" b="1" dirty="0" smtClean="0">
                <a:solidFill>
                  <a:srgbClr val="C00000"/>
                </a:solidFill>
              </a:rPr>
              <a:t>methodology</a:t>
            </a:r>
            <a:r>
              <a:rPr lang="en-US" b="1" dirty="0" smtClean="0">
                <a:solidFill>
                  <a:schemeClr val="tx1"/>
                </a:solidFill>
              </a:rPr>
              <a:t> of the profession refraining from any behavior which damages the functioning of the profession</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762000" y="914400"/>
            <a:ext cx="7924800" cy="914400"/>
          </a:xfrm>
        </p:spPr>
        <p:txBody>
          <a:bodyPr>
            <a:noAutofit/>
          </a:bodyPr>
          <a:lstStyle/>
          <a:p>
            <a:pPr eaLnBrk="1" hangingPunct="1">
              <a:defRPr/>
            </a:pPr>
            <a:r>
              <a:rPr lang="en-US" sz="3600" b="1" dirty="0" smtClean="0"/>
              <a:t>General Standards of Ethical Conduct</a:t>
            </a:r>
            <a:endParaRPr lang="en-US" sz="3600" dirty="0" smtClean="0"/>
          </a:p>
        </p:txBody>
      </p:sp>
      <p:sp>
        <p:nvSpPr>
          <p:cNvPr id="5" name="Subtitle 4"/>
          <p:cNvSpPr>
            <a:spLocks noGrp="1"/>
          </p:cNvSpPr>
          <p:nvPr>
            <p:ph type="subTitle" idx="1"/>
          </p:nvPr>
        </p:nvSpPr>
        <p:spPr>
          <a:xfrm>
            <a:off x="1600200" y="2438400"/>
            <a:ext cx="7315200" cy="1752600"/>
          </a:xfrm>
        </p:spPr>
        <p:txBody>
          <a:bodyPr>
            <a:noAutofit/>
          </a:bodyPr>
          <a:lstStyle/>
          <a:p>
            <a:pPr algn="l"/>
            <a:r>
              <a:rPr lang="en-US" b="1" dirty="0" smtClean="0">
                <a:solidFill>
                  <a:schemeClr val="tx1"/>
                </a:solidFill>
              </a:rPr>
              <a:t>Recognize professional and personal </a:t>
            </a:r>
            <a:r>
              <a:rPr lang="en-US" b="1" dirty="0" smtClean="0">
                <a:solidFill>
                  <a:srgbClr val="C00000"/>
                </a:solidFill>
              </a:rPr>
              <a:t>limitations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762000" y="914400"/>
            <a:ext cx="7924800" cy="914400"/>
          </a:xfrm>
        </p:spPr>
        <p:txBody>
          <a:bodyPr>
            <a:noAutofit/>
          </a:bodyPr>
          <a:lstStyle/>
          <a:p>
            <a:pPr eaLnBrk="1" hangingPunct="1">
              <a:defRPr/>
            </a:pPr>
            <a:r>
              <a:rPr lang="en-US" sz="3600" b="1" dirty="0" smtClean="0"/>
              <a:t>General Standards of Ethical Conduct</a:t>
            </a:r>
            <a:endParaRPr lang="en-US" sz="3600" dirty="0" smtClean="0"/>
          </a:p>
        </p:txBody>
      </p:sp>
      <p:sp>
        <p:nvSpPr>
          <p:cNvPr id="5" name="Subtitle 4"/>
          <p:cNvSpPr>
            <a:spLocks noGrp="1"/>
          </p:cNvSpPr>
          <p:nvPr>
            <p:ph type="subTitle" idx="1"/>
          </p:nvPr>
        </p:nvSpPr>
        <p:spPr>
          <a:xfrm>
            <a:off x="1600200" y="2438400"/>
            <a:ext cx="6400800" cy="1752600"/>
          </a:xfrm>
        </p:spPr>
        <p:txBody>
          <a:bodyPr>
            <a:noAutofit/>
          </a:bodyPr>
          <a:lstStyle/>
          <a:p>
            <a:pPr algn="l"/>
            <a:r>
              <a:rPr lang="en-US" b="1" dirty="0" smtClean="0">
                <a:solidFill>
                  <a:schemeClr val="tx1"/>
                </a:solidFill>
              </a:rPr>
              <a:t>Encourage the utilization of all relevant </a:t>
            </a:r>
            <a:r>
              <a:rPr lang="en-US" b="1" dirty="0" smtClean="0">
                <a:solidFill>
                  <a:srgbClr val="C00000"/>
                </a:solidFill>
              </a:rPr>
              <a:t>knowledge</a:t>
            </a:r>
            <a:r>
              <a:rPr lang="en-US" b="1" dirty="0" smtClean="0">
                <a:solidFill>
                  <a:schemeClr val="tx1"/>
                </a:solidFill>
              </a:rPr>
              <a:t> and </a:t>
            </a:r>
            <a:r>
              <a:rPr lang="en-US" b="1" dirty="0" smtClean="0">
                <a:solidFill>
                  <a:srgbClr val="C00000"/>
                </a:solidFill>
              </a:rPr>
              <a:t>skills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762000" y="914400"/>
            <a:ext cx="7924800" cy="914400"/>
          </a:xfrm>
        </p:spPr>
        <p:txBody>
          <a:bodyPr>
            <a:noAutofit/>
          </a:bodyPr>
          <a:lstStyle/>
          <a:p>
            <a:pPr eaLnBrk="1" hangingPunct="1">
              <a:defRPr/>
            </a:pPr>
            <a:r>
              <a:rPr lang="en-US" sz="3600" b="1" dirty="0" smtClean="0"/>
              <a:t>General Standards of Ethical Conduct</a:t>
            </a:r>
            <a:endParaRPr lang="en-US" sz="3600" dirty="0" smtClean="0"/>
          </a:p>
        </p:txBody>
      </p:sp>
      <p:sp>
        <p:nvSpPr>
          <p:cNvPr id="5" name="Subtitle 4"/>
          <p:cNvSpPr>
            <a:spLocks noGrp="1"/>
          </p:cNvSpPr>
          <p:nvPr>
            <p:ph type="subTitle" idx="1"/>
          </p:nvPr>
        </p:nvSpPr>
        <p:spPr>
          <a:xfrm>
            <a:off x="1600200" y="2438400"/>
            <a:ext cx="6400800" cy="1752600"/>
          </a:xfrm>
        </p:spPr>
        <p:txBody>
          <a:bodyPr>
            <a:noAutofit/>
          </a:bodyPr>
          <a:lstStyle/>
          <a:p>
            <a:pPr algn="l"/>
            <a:r>
              <a:rPr lang="en-US" b="1" dirty="0" smtClean="0">
                <a:solidFill>
                  <a:schemeClr val="tx1"/>
                </a:solidFill>
              </a:rPr>
              <a:t>Apply relevant methods in the </a:t>
            </a:r>
            <a:r>
              <a:rPr lang="en-US" b="1" dirty="0" smtClean="0">
                <a:solidFill>
                  <a:srgbClr val="C00000"/>
                </a:solidFill>
              </a:rPr>
              <a:t>development</a:t>
            </a:r>
            <a:r>
              <a:rPr lang="en-US" b="1" dirty="0" smtClean="0">
                <a:solidFill>
                  <a:schemeClr val="tx1"/>
                </a:solidFill>
              </a:rPr>
              <a:t> and </a:t>
            </a:r>
            <a:r>
              <a:rPr lang="en-US" b="1" dirty="0" smtClean="0">
                <a:solidFill>
                  <a:srgbClr val="C00000"/>
                </a:solidFill>
              </a:rPr>
              <a:t>validation</a:t>
            </a:r>
            <a:r>
              <a:rPr lang="en-US" b="1" dirty="0" smtClean="0">
                <a:solidFill>
                  <a:schemeClr val="tx1"/>
                </a:solidFill>
              </a:rPr>
              <a:t> of knowledge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048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5" name="TextBox 4"/>
          <p:cNvSpPr txBox="1"/>
          <p:nvPr/>
        </p:nvSpPr>
        <p:spPr>
          <a:xfrm>
            <a:off x="1295400" y="1295400"/>
            <a:ext cx="6781800" cy="3539430"/>
          </a:xfrm>
          <a:prstGeom prst="rect">
            <a:avLst/>
          </a:prstGeom>
          <a:noFill/>
        </p:spPr>
        <p:txBody>
          <a:bodyPr wrap="square" rtlCol="0">
            <a:spAutoFit/>
          </a:bodyPr>
          <a:lstStyle/>
          <a:p>
            <a:endParaRPr lang="en-US" sz="3200" b="1" dirty="0" smtClean="0"/>
          </a:p>
          <a:p>
            <a:r>
              <a:rPr lang="en-US" sz="3200" b="1" dirty="0" smtClean="0"/>
              <a:t>A</a:t>
            </a:r>
            <a:r>
              <a:rPr lang="en-US" sz="3200" b="1" dirty="0"/>
              <a:t> </a:t>
            </a:r>
            <a:r>
              <a:rPr lang="en-US" sz="3200" b="1" dirty="0">
                <a:solidFill>
                  <a:srgbClr val="C00000"/>
                </a:solidFill>
              </a:rPr>
              <a:t>code of ethics</a:t>
            </a:r>
            <a:r>
              <a:rPr lang="en-US" sz="3200" b="1" dirty="0"/>
              <a:t> </a:t>
            </a:r>
            <a:r>
              <a:rPr lang="en-US" sz="3200" b="1" dirty="0" smtClean="0"/>
              <a:t>reflects </a:t>
            </a:r>
            <a:r>
              <a:rPr lang="en-US" sz="3200" b="1" dirty="0"/>
              <a:t>a professional code of conduct developed by a profession</a:t>
            </a:r>
            <a:r>
              <a:rPr lang="en-US" sz="3200" b="1" dirty="0" smtClean="0"/>
              <a:t>.</a:t>
            </a:r>
          </a:p>
          <a:p>
            <a:endParaRPr lang="en-US" sz="3200" b="1" dirty="0"/>
          </a:p>
          <a:p>
            <a:r>
              <a:rPr lang="en-US" sz="3200" b="1" dirty="0" smtClean="0"/>
              <a:t>Social </a:t>
            </a:r>
            <a:r>
              <a:rPr lang="en-US" sz="3200" b="1" dirty="0"/>
              <a:t>work as a profession has its own </a:t>
            </a:r>
            <a:r>
              <a:rPr lang="en-US" sz="3200" b="1" dirty="0" smtClean="0"/>
              <a:t>code </a:t>
            </a:r>
            <a:r>
              <a:rPr lang="en-US" sz="3200" b="1" dirty="0"/>
              <a:t>of ethics.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762000" y="914400"/>
            <a:ext cx="7924800" cy="914400"/>
          </a:xfrm>
        </p:spPr>
        <p:txBody>
          <a:bodyPr>
            <a:noAutofit/>
          </a:bodyPr>
          <a:lstStyle/>
          <a:p>
            <a:pPr eaLnBrk="1" hangingPunct="1">
              <a:defRPr/>
            </a:pPr>
            <a:r>
              <a:rPr lang="en-US" sz="3600" b="1" dirty="0" smtClean="0"/>
              <a:t>General Standards of Ethical Conduct</a:t>
            </a:r>
            <a:endParaRPr lang="en-US" sz="3600" dirty="0" smtClean="0"/>
          </a:p>
        </p:txBody>
      </p:sp>
      <p:sp>
        <p:nvSpPr>
          <p:cNvPr id="5" name="Subtitle 4"/>
          <p:cNvSpPr>
            <a:spLocks noGrp="1"/>
          </p:cNvSpPr>
          <p:nvPr>
            <p:ph type="subTitle" idx="1"/>
          </p:nvPr>
        </p:nvSpPr>
        <p:spPr>
          <a:xfrm>
            <a:off x="1600200" y="2438400"/>
            <a:ext cx="6400800" cy="1752600"/>
          </a:xfrm>
        </p:spPr>
        <p:txBody>
          <a:bodyPr>
            <a:noAutofit/>
          </a:bodyPr>
          <a:lstStyle/>
          <a:p>
            <a:pPr algn="l"/>
            <a:r>
              <a:rPr lang="en-US" b="1" dirty="0" smtClean="0">
                <a:solidFill>
                  <a:schemeClr val="tx1"/>
                </a:solidFill>
              </a:rPr>
              <a:t>Contribute professional expertise to the development of </a:t>
            </a:r>
            <a:r>
              <a:rPr lang="en-US" b="1" dirty="0" smtClean="0">
                <a:solidFill>
                  <a:srgbClr val="C00000"/>
                </a:solidFill>
              </a:rPr>
              <a:t>policies</a:t>
            </a:r>
            <a:r>
              <a:rPr lang="en-US" b="1" dirty="0" smtClean="0">
                <a:solidFill>
                  <a:schemeClr val="tx1"/>
                </a:solidFill>
              </a:rPr>
              <a:t> and </a:t>
            </a:r>
            <a:r>
              <a:rPr lang="en-US" b="1" dirty="0" smtClean="0">
                <a:solidFill>
                  <a:srgbClr val="C00000"/>
                </a:solidFill>
              </a:rPr>
              <a:t>programs</a:t>
            </a:r>
            <a:r>
              <a:rPr lang="en-US" b="1" dirty="0" smtClean="0">
                <a:solidFill>
                  <a:schemeClr val="tx1"/>
                </a:solidFill>
              </a:rPr>
              <a:t> which improve the quality of life in society</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762000" y="914400"/>
            <a:ext cx="7924800" cy="914400"/>
          </a:xfrm>
        </p:spPr>
        <p:txBody>
          <a:bodyPr>
            <a:noAutofit/>
          </a:bodyPr>
          <a:lstStyle/>
          <a:p>
            <a:pPr eaLnBrk="1" hangingPunct="1">
              <a:defRPr/>
            </a:pPr>
            <a:r>
              <a:rPr lang="en-US" sz="3600" b="1" dirty="0" smtClean="0"/>
              <a:t>General Standards of Ethical Conduct</a:t>
            </a:r>
            <a:endParaRPr lang="en-US" sz="3600" dirty="0" smtClean="0"/>
          </a:p>
        </p:txBody>
      </p:sp>
      <p:sp>
        <p:nvSpPr>
          <p:cNvPr id="5" name="Subtitle 4"/>
          <p:cNvSpPr>
            <a:spLocks noGrp="1"/>
          </p:cNvSpPr>
          <p:nvPr>
            <p:ph type="subTitle" idx="1"/>
          </p:nvPr>
        </p:nvSpPr>
        <p:spPr>
          <a:xfrm>
            <a:off x="1371600" y="2895600"/>
            <a:ext cx="6705600" cy="1752600"/>
          </a:xfrm>
        </p:spPr>
        <p:txBody>
          <a:bodyPr>
            <a:noAutofit/>
          </a:bodyPr>
          <a:lstStyle/>
          <a:p>
            <a:pPr algn="l"/>
            <a:r>
              <a:rPr lang="en-US" sz="3600" b="1" dirty="0" smtClean="0">
                <a:solidFill>
                  <a:schemeClr val="tx1"/>
                </a:solidFill>
              </a:rPr>
              <a:t>Identify and interpret </a:t>
            </a:r>
            <a:r>
              <a:rPr lang="en-US" sz="3600" b="1" dirty="0" smtClean="0">
                <a:solidFill>
                  <a:srgbClr val="C00000"/>
                </a:solidFill>
              </a:rPr>
              <a:t>social needs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762000" y="914400"/>
            <a:ext cx="7924800" cy="914400"/>
          </a:xfrm>
        </p:spPr>
        <p:txBody>
          <a:bodyPr>
            <a:noAutofit/>
          </a:bodyPr>
          <a:lstStyle/>
          <a:p>
            <a:pPr eaLnBrk="1" hangingPunct="1">
              <a:defRPr/>
            </a:pPr>
            <a:r>
              <a:rPr lang="en-US" sz="3600" b="1" dirty="0" smtClean="0"/>
              <a:t>General Standards of Ethical Conduct</a:t>
            </a:r>
            <a:endParaRPr lang="en-US" sz="3600" dirty="0" smtClean="0"/>
          </a:p>
        </p:txBody>
      </p:sp>
      <p:sp>
        <p:nvSpPr>
          <p:cNvPr id="5" name="Subtitle 4"/>
          <p:cNvSpPr>
            <a:spLocks noGrp="1"/>
          </p:cNvSpPr>
          <p:nvPr>
            <p:ph type="subTitle" idx="1"/>
          </p:nvPr>
        </p:nvSpPr>
        <p:spPr>
          <a:xfrm>
            <a:off x="1600200" y="2438400"/>
            <a:ext cx="6400800" cy="1752600"/>
          </a:xfrm>
        </p:spPr>
        <p:txBody>
          <a:bodyPr>
            <a:noAutofit/>
          </a:bodyPr>
          <a:lstStyle/>
          <a:p>
            <a:pPr algn="l"/>
            <a:r>
              <a:rPr lang="en-US" b="1" dirty="0" smtClean="0">
                <a:solidFill>
                  <a:schemeClr val="tx1"/>
                </a:solidFill>
              </a:rPr>
              <a:t>Identify and interpret the basis and nature  of individual, group, community, national and international </a:t>
            </a:r>
            <a:r>
              <a:rPr lang="en-US" b="1" dirty="0" smtClean="0">
                <a:solidFill>
                  <a:srgbClr val="C00000"/>
                </a:solidFill>
              </a:rPr>
              <a:t>social problems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762000" y="914400"/>
            <a:ext cx="7924800" cy="914400"/>
          </a:xfrm>
        </p:spPr>
        <p:txBody>
          <a:bodyPr>
            <a:noAutofit/>
          </a:bodyPr>
          <a:lstStyle/>
          <a:p>
            <a:pPr eaLnBrk="1" hangingPunct="1">
              <a:defRPr/>
            </a:pPr>
            <a:r>
              <a:rPr lang="en-US" sz="3600" b="1" dirty="0" smtClean="0"/>
              <a:t>General Standards of Ethical Conduct</a:t>
            </a:r>
            <a:endParaRPr lang="en-US" sz="3600" dirty="0" smtClean="0"/>
          </a:p>
        </p:txBody>
      </p:sp>
      <p:sp>
        <p:nvSpPr>
          <p:cNvPr id="5" name="Subtitle 4"/>
          <p:cNvSpPr>
            <a:spLocks noGrp="1"/>
          </p:cNvSpPr>
          <p:nvPr>
            <p:ph type="subTitle" idx="1"/>
          </p:nvPr>
        </p:nvSpPr>
        <p:spPr>
          <a:xfrm>
            <a:off x="1600200" y="2438400"/>
            <a:ext cx="6400800" cy="1752600"/>
          </a:xfrm>
        </p:spPr>
        <p:txBody>
          <a:bodyPr>
            <a:noAutofit/>
          </a:bodyPr>
          <a:lstStyle/>
          <a:p>
            <a:pPr algn="l"/>
            <a:r>
              <a:rPr lang="en-US" b="1" dirty="0" smtClean="0">
                <a:solidFill>
                  <a:schemeClr val="tx1"/>
                </a:solidFill>
              </a:rPr>
              <a:t>Identify and interpret the work of the </a:t>
            </a:r>
            <a:r>
              <a:rPr lang="en-US" b="1" dirty="0" smtClean="0">
                <a:solidFill>
                  <a:srgbClr val="C00000"/>
                </a:solidFill>
              </a:rPr>
              <a:t>social work profession</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762000" y="914400"/>
            <a:ext cx="7924800" cy="914400"/>
          </a:xfrm>
        </p:spPr>
        <p:txBody>
          <a:bodyPr>
            <a:noAutofit/>
          </a:bodyPr>
          <a:lstStyle/>
          <a:p>
            <a:pPr eaLnBrk="1" hangingPunct="1">
              <a:defRPr/>
            </a:pPr>
            <a:r>
              <a:rPr lang="en-US" sz="3600" b="1" dirty="0" smtClean="0"/>
              <a:t>General Standards of Ethical Conduct</a:t>
            </a:r>
            <a:endParaRPr lang="en-US" sz="3600" dirty="0" smtClean="0"/>
          </a:p>
        </p:txBody>
      </p:sp>
      <p:sp>
        <p:nvSpPr>
          <p:cNvPr id="5" name="Subtitle 4"/>
          <p:cNvSpPr>
            <a:spLocks noGrp="1"/>
          </p:cNvSpPr>
          <p:nvPr>
            <p:ph type="subTitle" idx="1"/>
          </p:nvPr>
        </p:nvSpPr>
        <p:spPr>
          <a:xfrm>
            <a:off x="1600200" y="2438400"/>
            <a:ext cx="6400800" cy="1752600"/>
          </a:xfrm>
        </p:spPr>
        <p:txBody>
          <a:bodyPr>
            <a:noAutofit/>
          </a:bodyPr>
          <a:lstStyle/>
          <a:p>
            <a:pPr algn="l"/>
            <a:r>
              <a:rPr lang="en-US" b="1" dirty="0" smtClean="0">
                <a:solidFill>
                  <a:schemeClr val="tx1"/>
                </a:solidFill>
              </a:rPr>
              <a:t>Clarify whether </a:t>
            </a:r>
            <a:r>
              <a:rPr lang="en-US" b="1" dirty="0" smtClean="0">
                <a:solidFill>
                  <a:srgbClr val="C00000"/>
                </a:solidFill>
              </a:rPr>
              <a:t>public statements </a:t>
            </a:r>
            <a:r>
              <a:rPr lang="en-US" b="1" dirty="0" smtClean="0">
                <a:solidFill>
                  <a:schemeClr val="tx1"/>
                </a:solidFill>
              </a:rPr>
              <a:t>are made or actions performed on an individual basis or as representative of a professional association, agency or organization or other group.</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609600" y="762000"/>
            <a:ext cx="7924800" cy="914400"/>
          </a:xfrm>
        </p:spPr>
        <p:txBody>
          <a:bodyPr>
            <a:noAutofit/>
          </a:bodyPr>
          <a:lstStyle/>
          <a:p>
            <a:pPr eaLnBrk="1" hangingPunct="1">
              <a:defRPr/>
            </a:pPr>
            <a:r>
              <a:rPr lang="en-US" sz="3600" b="1" dirty="0" smtClean="0"/>
              <a:t>Social Work Standards Relative to Client</a:t>
            </a:r>
            <a:endParaRPr lang="en-US" sz="3600" dirty="0" smtClean="0"/>
          </a:p>
        </p:txBody>
      </p:sp>
      <p:sp>
        <p:nvSpPr>
          <p:cNvPr id="5" name="Subtitle 4"/>
          <p:cNvSpPr>
            <a:spLocks noGrp="1"/>
          </p:cNvSpPr>
          <p:nvPr>
            <p:ph type="subTitle" idx="1"/>
          </p:nvPr>
        </p:nvSpPr>
        <p:spPr>
          <a:xfrm>
            <a:off x="1600200" y="2438400"/>
            <a:ext cx="6400800" cy="1752600"/>
          </a:xfrm>
        </p:spPr>
        <p:txBody>
          <a:bodyPr>
            <a:noAutofit/>
          </a:bodyPr>
          <a:lstStyle/>
          <a:p>
            <a:pPr algn="l"/>
            <a:r>
              <a:rPr lang="en-US" dirty="0" smtClean="0">
                <a:solidFill>
                  <a:schemeClr val="tx1"/>
                </a:solidFill>
              </a:rPr>
              <a:t>Accept primary responsibility to identified clients, but within limitations set by the ethical claim of others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685800" y="762000"/>
            <a:ext cx="7924800" cy="914400"/>
          </a:xfrm>
        </p:spPr>
        <p:txBody>
          <a:bodyPr>
            <a:noAutofit/>
          </a:bodyPr>
          <a:lstStyle/>
          <a:p>
            <a:pPr eaLnBrk="1" hangingPunct="1">
              <a:defRPr/>
            </a:pPr>
            <a:r>
              <a:rPr lang="en-US" sz="3600" b="1" dirty="0" smtClean="0"/>
              <a:t>Social Work Standards Relative to Client</a:t>
            </a:r>
            <a:endParaRPr lang="en-US" sz="3600" dirty="0" smtClean="0"/>
          </a:p>
        </p:txBody>
      </p:sp>
      <p:sp>
        <p:nvSpPr>
          <p:cNvPr id="5" name="Subtitle 4"/>
          <p:cNvSpPr>
            <a:spLocks noGrp="1"/>
          </p:cNvSpPr>
          <p:nvPr>
            <p:ph type="subTitle" idx="1"/>
          </p:nvPr>
        </p:nvSpPr>
        <p:spPr>
          <a:xfrm>
            <a:off x="1524000" y="2286000"/>
            <a:ext cx="6400800" cy="1752600"/>
          </a:xfrm>
        </p:spPr>
        <p:txBody>
          <a:bodyPr>
            <a:noAutofit/>
          </a:bodyPr>
          <a:lstStyle/>
          <a:p>
            <a:pPr algn="l"/>
            <a:r>
              <a:rPr lang="en-US" dirty="0" smtClean="0">
                <a:solidFill>
                  <a:schemeClr val="tx1"/>
                </a:solidFill>
              </a:rPr>
              <a:t>Maintain the client’s right to a relationship of trust, privacy and confidentiality.  Client is informed on the collection and sharing of information.  Client has access to social work records concerning him/her</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762000" y="762000"/>
            <a:ext cx="7924800" cy="914400"/>
          </a:xfrm>
        </p:spPr>
        <p:txBody>
          <a:bodyPr>
            <a:noAutofit/>
          </a:bodyPr>
          <a:lstStyle/>
          <a:p>
            <a:pPr eaLnBrk="1" hangingPunct="1">
              <a:defRPr/>
            </a:pPr>
            <a:r>
              <a:rPr lang="en-US" sz="3600" b="1" dirty="0" smtClean="0"/>
              <a:t>Social Work Standards Relative to Client</a:t>
            </a:r>
            <a:endParaRPr lang="en-US" sz="3600" dirty="0" smtClean="0"/>
          </a:p>
        </p:txBody>
      </p:sp>
      <p:sp>
        <p:nvSpPr>
          <p:cNvPr id="5" name="Subtitle 4"/>
          <p:cNvSpPr>
            <a:spLocks noGrp="1"/>
          </p:cNvSpPr>
          <p:nvPr>
            <p:ph type="subTitle" idx="1"/>
          </p:nvPr>
        </p:nvSpPr>
        <p:spPr>
          <a:xfrm>
            <a:off x="1524000" y="1905000"/>
            <a:ext cx="6400800" cy="1752600"/>
          </a:xfrm>
        </p:spPr>
        <p:txBody>
          <a:bodyPr>
            <a:noAutofit/>
          </a:bodyPr>
          <a:lstStyle/>
          <a:p>
            <a:pPr algn="l"/>
            <a:r>
              <a:rPr lang="en-US" dirty="0" smtClean="0">
                <a:solidFill>
                  <a:schemeClr val="tx1"/>
                </a:solidFill>
              </a:rPr>
              <a:t>Recognize and respect the individual goals, responsibilities and differences of clients.  Within the scope of the agency and the client’s social milieu, the social worker shall assist clients to take responsibility for personal actions and help them with equal willingness.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685800" y="609600"/>
            <a:ext cx="7924800" cy="914400"/>
          </a:xfrm>
        </p:spPr>
        <p:txBody>
          <a:bodyPr>
            <a:noAutofit/>
          </a:bodyPr>
          <a:lstStyle/>
          <a:p>
            <a:pPr eaLnBrk="1" hangingPunct="1">
              <a:defRPr/>
            </a:pPr>
            <a:r>
              <a:rPr lang="en-US" sz="3600" b="1" dirty="0" smtClean="0"/>
              <a:t>Social Work Standards Relative to Client</a:t>
            </a:r>
            <a:endParaRPr lang="en-US" sz="3600" dirty="0" smtClean="0"/>
          </a:p>
        </p:txBody>
      </p:sp>
      <p:sp>
        <p:nvSpPr>
          <p:cNvPr id="5" name="Subtitle 4"/>
          <p:cNvSpPr>
            <a:spLocks noGrp="1"/>
          </p:cNvSpPr>
          <p:nvPr>
            <p:ph type="subTitle" idx="1"/>
          </p:nvPr>
        </p:nvSpPr>
        <p:spPr>
          <a:xfrm>
            <a:off x="1143000" y="2057400"/>
            <a:ext cx="7010400" cy="1752600"/>
          </a:xfrm>
        </p:spPr>
        <p:txBody>
          <a:bodyPr>
            <a:noAutofit/>
          </a:bodyPr>
          <a:lstStyle/>
          <a:p>
            <a:pPr algn="l"/>
            <a:r>
              <a:rPr lang="en-US" dirty="0" smtClean="0">
                <a:solidFill>
                  <a:schemeClr val="tx1"/>
                </a:solidFill>
              </a:rPr>
              <a:t>Help the client – individual, group, community, or society – to achieve self-fulfillment and maximum potential within the limits of the respective rights of others. Help the client understand and use the professional relationship for the client’s legitimate desires and interests.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609600" y="685800"/>
            <a:ext cx="7924800" cy="914400"/>
          </a:xfrm>
        </p:spPr>
        <p:txBody>
          <a:bodyPr>
            <a:noAutofit/>
          </a:bodyPr>
          <a:lstStyle/>
          <a:p>
            <a:pPr eaLnBrk="1" hangingPunct="1">
              <a:defRPr/>
            </a:pPr>
            <a:r>
              <a:rPr lang="en-US" sz="3600" b="1" dirty="0" smtClean="0"/>
              <a:t>Social Work Standards Relative to Agencies and Organizations</a:t>
            </a:r>
            <a:endParaRPr lang="en-US" sz="3600" dirty="0" smtClean="0"/>
          </a:p>
        </p:txBody>
      </p:sp>
      <p:sp>
        <p:nvSpPr>
          <p:cNvPr id="5" name="Subtitle 4"/>
          <p:cNvSpPr>
            <a:spLocks noGrp="1"/>
          </p:cNvSpPr>
          <p:nvPr>
            <p:ph type="subTitle" idx="1"/>
          </p:nvPr>
        </p:nvSpPr>
        <p:spPr>
          <a:xfrm>
            <a:off x="990600" y="2286000"/>
            <a:ext cx="7162800" cy="1752600"/>
          </a:xfrm>
        </p:spPr>
        <p:txBody>
          <a:bodyPr>
            <a:noAutofit/>
          </a:bodyPr>
          <a:lstStyle/>
          <a:p>
            <a:pPr algn="l"/>
            <a:r>
              <a:rPr lang="en-US" dirty="0" smtClean="0">
                <a:solidFill>
                  <a:schemeClr val="tx1"/>
                </a:solidFill>
              </a:rPr>
              <a:t>Work and cooperate with those agencies ad organizations whose policies, procedures and operations are directed toward adequate service delivery and encouragement of professional practice consistent with the ethical principles of the IFSW</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762000" y="457200"/>
            <a:ext cx="7924800" cy="914400"/>
          </a:xfrm>
        </p:spPr>
        <p:txBody>
          <a:bodyPr>
            <a:noAutofit/>
          </a:bodyPr>
          <a:lstStyle/>
          <a:p>
            <a:pPr eaLnBrk="1" hangingPunct="1">
              <a:defRPr/>
            </a:pPr>
            <a:r>
              <a:rPr lang="en-US" sz="4800" b="1" dirty="0" smtClean="0"/>
              <a:t>Context</a:t>
            </a:r>
            <a:endParaRPr lang="en-US" sz="4800" dirty="0" smtClean="0"/>
          </a:p>
        </p:txBody>
      </p:sp>
      <p:sp>
        <p:nvSpPr>
          <p:cNvPr id="7" name="TextBox 6"/>
          <p:cNvSpPr txBox="1"/>
          <p:nvPr/>
        </p:nvSpPr>
        <p:spPr>
          <a:xfrm>
            <a:off x="990600" y="1752600"/>
            <a:ext cx="7315200" cy="5016758"/>
          </a:xfrm>
          <a:prstGeom prst="rect">
            <a:avLst/>
          </a:prstGeom>
          <a:noFill/>
        </p:spPr>
        <p:txBody>
          <a:bodyPr wrap="square" rtlCol="0">
            <a:spAutoFit/>
          </a:bodyPr>
          <a:lstStyle/>
          <a:p>
            <a:r>
              <a:rPr lang="en-US" sz="3200" b="1" dirty="0" smtClean="0"/>
              <a:t>The mission of the social work profession  is based on a set of values, which serve as the foundation of social work’s unique purpose.  Professional ethics are based on the social work values, hence, it reflects the commitment of all social workers to uphold the profession’s values and act ethically. </a:t>
            </a:r>
          </a:p>
          <a:p>
            <a:endParaRPr lang="en-US" sz="3200" b="1" dirty="0" smtClean="0"/>
          </a:p>
          <a:p>
            <a:endParaRPr lang="en-US" sz="3200" b="1"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609600" y="685800"/>
            <a:ext cx="7924800" cy="914400"/>
          </a:xfrm>
        </p:spPr>
        <p:txBody>
          <a:bodyPr>
            <a:noAutofit/>
          </a:bodyPr>
          <a:lstStyle/>
          <a:p>
            <a:pPr eaLnBrk="1" hangingPunct="1">
              <a:defRPr/>
            </a:pPr>
            <a:r>
              <a:rPr lang="en-US" sz="3600" b="1" dirty="0" smtClean="0"/>
              <a:t>Social Work Standards Relative to Agencies and Organizations</a:t>
            </a:r>
            <a:endParaRPr lang="en-US" sz="3600" dirty="0" smtClean="0"/>
          </a:p>
        </p:txBody>
      </p:sp>
      <p:sp>
        <p:nvSpPr>
          <p:cNvPr id="5" name="Subtitle 4"/>
          <p:cNvSpPr>
            <a:spLocks noGrp="1"/>
          </p:cNvSpPr>
          <p:nvPr>
            <p:ph type="subTitle" idx="1"/>
          </p:nvPr>
        </p:nvSpPr>
        <p:spPr>
          <a:xfrm>
            <a:off x="1371600" y="2286000"/>
            <a:ext cx="6629400" cy="1752600"/>
          </a:xfrm>
        </p:spPr>
        <p:txBody>
          <a:bodyPr>
            <a:noAutofit/>
          </a:bodyPr>
          <a:lstStyle/>
          <a:p>
            <a:pPr algn="l"/>
            <a:r>
              <a:rPr lang="en-US" dirty="0" smtClean="0">
                <a:solidFill>
                  <a:schemeClr val="tx1"/>
                </a:solidFill>
              </a:rPr>
              <a:t>Responsibly execute the stated aims and functions of the agency or organizations, contributing to the development of sound policies, procedures and practice in order to obtain the best possible standards of practice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609600" y="685800"/>
            <a:ext cx="7924800" cy="914400"/>
          </a:xfrm>
        </p:spPr>
        <p:txBody>
          <a:bodyPr>
            <a:noAutofit/>
          </a:bodyPr>
          <a:lstStyle/>
          <a:p>
            <a:pPr eaLnBrk="1" hangingPunct="1">
              <a:defRPr/>
            </a:pPr>
            <a:r>
              <a:rPr lang="en-US" sz="3600" b="1" dirty="0" smtClean="0"/>
              <a:t>Social Work Standards Relative to Agencies and Organizations</a:t>
            </a:r>
            <a:endParaRPr lang="en-US" sz="3600" dirty="0" smtClean="0"/>
          </a:p>
        </p:txBody>
      </p:sp>
      <p:sp>
        <p:nvSpPr>
          <p:cNvPr id="5" name="Subtitle 4"/>
          <p:cNvSpPr>
            <a:spLocks noGrp="1"/>
          </p:cNvSpPr>
          <p:nvPr>
            <p:ph type="subTitle" idx="1"/>
          </p:nvPr>
        </p:nvSpPr>
        <p:spPr>
          <a:xfrm>
            <a:off x="990600" y="2057400"/>
            <a:ext cx="7162800" cy="1752600"/>
          </a:xfrm>
        </p:spPr>
        <p:txBody>
          <a:bodyPr>
            <a:noAutofit/>
          </a:bodyPr>
          <a:lstStyle/>
          <a:p>
            <a:pPr algn="l"/>
            <a:r>
              <a:rPr lang="en-US" dirty="0" smtClean="0">
                <a:solidFill>
                  <a:schemeClr val="tx1"/>
                </a:solidFill>
              </a:rPr>
              <a:t>Sustain ultimate responsibility to the client, initiating desirable alterations and policies, procedures and practice, through appropriate agency and organization channels.  If necessary remedies are not achieved after channels have been exhausted, initiate higher authorities or the wider community of interest.</a:t>
            </a:r>
            <a:endParaRPr lang="en-US" sz="4000" dirty="0" smtClean="0">
              <a:solidFill>
                <a:schemeClr val="tx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609600" y="685800"/>
            <a:ext cx="7924800" cy="914400"/>
          </a:xfrm>
        </p:spPr>
        <p:txBody>
          <a:bodyPr>
            <a:noAutofit/>
          </a:bodyPr>
          <a:lstStyle/>
          <a:p>
            <a:pPr eaLnBrk="1" hangingPunct="1">
              <a:defRPr/>
            </a:pPr>
            <a:r>
              <a:rPr lang="en-US" sz="3600" b="1" dirty="0" smtClean="0"/>
              <a:t>Social Work Standards Relative to Agencies and Organizations</a:t>
            </a:r>
            <a:endParaRPr lang="en-US" sz="3600" dirty="0" smtClean="0"/>
          </a:p>
        </p:txBody>
      </p:sp>
      <p:sp>
        <p:nvSpPr>
          <p:cNvPr id="5" name="Subtitle 4"/>
          <p:cNvSpPr>
            <a:spLocks noGrp="1"/>
          </p:cNvSpPr>
          <p:nvPr>
            <p:ph type="subTitle" idx="1"/>
          </p:nvPr>
        </p:nvSpPr>
        <p:spPr>
          <a:xfrm>
            <a:off x="1524000" y="2667000"/>
            <a:ext cx="6324600" cy="1752600"/>
          </a:xfrm>
        </p:spPr>
        <p:txBody>
          <a:bodyPr>
            <a:noAutofit/>
          </a:bodyPr>
          <a:lstStyle/>
          <a:p>
            <a:pPr algn="l"/>
            <a:r>
              <a:rPr lang="en-US" dirty="0" smtClean="0">
                <a:solidFill>
                  <a:schemeClr val="tx1"/>
                </a:solidFill>
              </a:rPr>
              <a:t>Ensure professional accountability to client and community for efficiency and effectiveness through periodic review of the process of service provision.</a:t>
            </a:r>
            <a:endParaRPr lang="en-US" sz="4000" dirty="0" smtClean="0">
              <a:solidFill>
                <a:schemeClr val="tx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609600" y="685800"/>
            <a:ext cx="7924800" cy="914400"/>
          </a:xfrm>
        </p:spPr>
        <p:txBody>
          <a:bodyPr>
            <a:noAutofit/>
          </a:bodyPr>
          <a:lstStyle/>
          <a:p>
            <a:pPr eaLnBrk="1" hangingPunct="1">
              <a:defRPr/>
            </a:pPr>
            <a:r>
              <a:rPr lang="en-US" sz="3600" b="1" dirty="0" smtClean="0"/>
              <a:t>Social Work Standards Relative to Agencies and Organizations</a:t>
            </a:r>
            <a:endParaRPr lang="en-US" sz="3600" dirty="0" smtClean="0"/>
          </a:p>
        </p:txBody>
      </p:sp>
      <p:sp>
        <p:nvSpPr>
          <p:cNvPr id="5" name="Subtitle 4"/>
          <p:cNvSpPr>
            <a:spLocks noGrp="1"/>
          </p:cNvSpPr>
          <p:nvPr>
            <p:ph type="subTitle" idx="1"/>
          </p:nvPr>
        </p:nvSpPr>
        <p:spPr>
          <a:xfrm>
            <a:off x="1295400" y="2438400"/>
            <a:ext cx="6477000" cy="1752600"/>
          </a:xfrm>
        </p:spPr>
        <p:txBody>
          <a:bodyPr>
            <a:noAutofit/>
          </a:bodyPr>
          <a:lstStyle/>
          <a:p>
            <a:pPr algn="l"/>
            <a:r>
              <a:rPr lang="en-US" dirty="0" smtClean="0">
                <a:solidFill>
                  <a:schemeClr val="tx1"/>
                </a:solidFill>
              </a:rPr>
              <a:t>Use all possible ethical means to bring unethical practice to an end when policies, procedures and practices are in direct conflict with the ethical principles of social work</a:t>
            </a:r>
            <a:endParaRPr lang="en-US" sz="4000" dirty="0" smtClean="0">
              <a:solidFill>
                <a:schemeClr val="tx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609600" y="762000"/>
            <a:ext cx="7924800" cy="914400"/>
          </a:xfrm>
        </p:spPr>
        <p:txBody>
          <a:bodyPr>
            <a:noAutofit/>
          </a:bodyPr>
          <a:lstStyle/>
          <a:p>
            <a:pPr eaLnBrk="1" hangingPunct="1">
              <a:defRPr/>
            </a:pPr>
            <a:r>
              <a:rPr lang="en-US" sz="3600" b="1" dirty="0" smtClean="0"/>
              <a:t>Social Work Standards Relative to Colleagues</a:t>
            </a:r>
            <a:endParaRPr lang="en-US" sz="3600" dirty="0" smtClean="0"/>
          </a:p>
        </p:txBody>
      </p:sp>
      <p:sp>
        <p:nvSpPr>
          <p:cNvPr id="5" name="Subtitle 4"/>
          <p:cNvSpPr>
            <a:spLocks noGrp="1"/>
          </p:cNvSpPr>
          <p:nvPr>
            <p:ph type="subTitle" idx="1"/>
          </p:nvPr>
        </p:nvSpPr>
        <p:spPr>
          <a:xfrm>
            <a:off x="1600200" y="2438400"/>
            <a:ext cx="6400800" cy="1752600"/>
          </a:xfrm>
        </p:spPr>
        <p:txBody>
          <a:bodyPr>
            <a:noAutofit/>
          </a:bodyPr>
          <a:lstStyle/>
          <a:p>
            <a:pPr algn="l"/>
            <a:r>
              <a:rPr lang="en-US" dirty="0" smtClean="0">
                <a:solidFill>
                  <a:schemeClr val="tx1"/>
                </a:solidFill>
              </a:rPr>
              <a:t>Acknowledge the education, training and performance of social work colleagues and professionals from other disciplines, extending all necessary cooperation that will enhance services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609600" y="762000"/>
            <a:ext cx="7924800" cy="914400"/>
          </a:xfrm>
        </p:spPr>
        <p:txBody>
          <a:bodyPr>
            <a:noAutofit/>
          </a:bodyPr>
          <a:lstStyle/>
          <a:p>
            <a:pPr eaLnBrk="1" hangingPunct="1">
              <a:defRPr/>
            </a:pPr>
            <a:r>
              <a:rPr lang="en-US" sz="3600" b="1" dirty="0" smtClean="0"/>
              <a:t>Social Work Standards Relative to Colleagues</a:t>
            </a:r>
            <a:endParaRPr lang="en-US" sz="3600" dirty="0" smtClean="0"/>
          </a:p>
        </p:txBody>
      </p:sp>
      <p:sp>
        <p:nvSpPr>
          <p:cNvPr id="5" name="Subtitle 4"/>
          <p:cNvSpPr>
            <a:spLocks noGrp="1"/>
          </p:cNvSpPr>
          <p:nvPr>
            <p:ph type="subTitle" idx="1"/>
          </p:nvPr>
        </p:nvSpPr>
        <p:spPr>
          <a:xfrm>
            <a:off x="1600200" y="2514600"/>
            <a:ext cx="6400800" cy="1752600"/>
          </a:xfrm>
        </p:spPr>
        <p:txBody>
          <a:bodyPr>
            <a:noAutofit/>
          </a:bodyPr>
          <a:lstStyle/>
          <a:p>
            <a:pPr algn="l"/>
            <a:r>
              <a:rPr lang="en-US" dirty="0" smtClean="0">
                <a:solidFill>
                  <a:schemeClr val="tx1"/>
                </a:solidFill>
              </a:rPr>
              <a:t>Recognize the differences of opinion and practice of social work colleagues and other professionals, expressing criticism through channels in a responsible manner</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609600" y="762000"/>
            <a:ext cx="7924800" cy="914400"/>
          </a:xfrm>
        </p:spPr>
        <p:txBody>
          <a:bodyPr>
            <a:noAutofit/>
          </a:bodyPr>
          <a:lstStyle/>
          <a:p>
            <a:pPr eaLnBrk="1" hangingPunct="1">
              <a:defRPr/>
            </a:pPr>
            <a:r>
              <a:rPr lang="en-US" sz="3600" b="1" dirty="0" smtClean="0"/>
              <a:t>Social Work Standards Relative to Colleagues</a:t>
            </a:r>
            <a:endParaRPr lang="en-US" sz="3600" dirty="0" smtClean="0"/>
          </a:p>
        </p:txBody>
      </p:sp>
      <p:sp>
        <p:nvSpPr>
          <p:cNvPr id="5" name="Subtitle 4"/>
          <p:cNvSpPr>
            <a:spLocks noGrp="1"/>
          </p:cNvSpPr>
          <p:nvPr>
            <p:ph type="subTitle" idx="1"/>
          </p:nvPr>
        </p:nvSpPr>
        <p:spPr>
          <a:xfrm>
            <a:off x="1600200" y="2438400"/>
            <a:ext cx="6400800" cy="1752600"/>
          </a:xfrm>
        </p:spPr>
        <p:txBody>
          <a:bodyPr>
            <a:noAutofit/>
          </a:bodyPr>
          <a:lstStyle/>
          <a:p>
            <a:pPr algn="l"/>
            <a:r>
              <a:rPr lang="en-US" dirty="0" smtClean="0">
                <a:solidFill>
                  <a:schemeClr val="tx1"/>
                </a:solidFill>
              </a:rPr>
              <a:t>Promote and share opportunities for knowledge, experience and ideas with all social work colleagues, professionals from other disciplines and volunteers for the purpose of mutual improvement</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609600" y="762000"/>
            <a:ext cx="7924800" cy="914400"/>
          </a:xfrm>
        </p:spPr>
        <p:txBody>
          <a:bodyPr>
            <a:noAutofit/>
          </a:bodyPr>
          <a:lstStyle/>
          <a:p>
            <a:pPr eaLnBrk="1" hangingPunct="1">
              <a:defRPr/>
            </a:pPr>
            <a:r>
              <a:rPr lang="en-US" sz="3600" b="1" dirty="0" smtClean="0"/>
              <a:t>Social Work Standards Relative to Colleagues</a:t>
            </a:r>
            <a:endParaRPr lang="en-US" sz="3600" dirty="0" smtClean="0"/>
          </a:p>
        </p:txBody>
      </p:sp>
      <p:sp>
        <p:nvSpPr>
          <p:cNvPr id="5" name="Subtitle 4"/>
          <p:cNvSpPr>
            <a:spLocks noGrp="1"/>
          </p:cNvSpPr>
          <p:nvPr>
            <p:ph type="subTitle" idx="1"/>
          </p:nvPr>
        </p:nvSpPr>
        <p:spPr>
          <a:xfrm>
            <a:off x="1600200" y="2438400"/>
            <a:ext cx="6400800" cy="1752600"/>
          </a:xfrm>
        </p:spPr>
        <p:txBody>
          <a:bodyPr>
            <a:noAutofit/>
          </a:bodyPr>
          <a:lstStyle/>
          <a:p>
            <a:pPr algn="l"/>
            <a:r>
              <a:rPr lang="en-US" dirty="0" smtClean="0">
                <a:solidFill>
                  <a:schemeClr val="tx1"/>
                </a:solidFill>
              </a:rPr>
              <a:t>Bring any violations of professional ethics and standards to the attention of the appropriate bodies inside and outside the profession, and ensure that  relevant clients are properly involved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609600" y="762000"/>
            <a:ext cx="7924800" cy="914400"/>
          </a:xfrm>
        </p:spPr>
        <p:txBody>
          <a:bodyPr>
            <a:noAutofit/>
          </a:bodyPr>
          <a:lstStyle/>
          <a:p>
            <a:pPr eaLnBrk="1" hangingPunct="1">
              <a:defRPr/>
            </a:pPr>
            <a:r>
              <a:rPr lang="en-US" sz="3600" b="1" dirty="0" smtClean="0"/>
              <a:t>Social Work Standards Relative to Colleagues</a:t>
            </a:r>
            <a:endParaRPr lang="en-US" sz="3600" dirty="0" smtClean="0"/>
          </a:p>
        </p:txBody>
      </p:sp>
      <p:sp>
        <p:nvSpPr>
          <p:cNvPr id="5" name="Subtitle 4"/>
          <p:cNvSpPr>
            <a:spLocks noGrp="1"/>
          </p:cNvSpPr>
          <p:nvPr>
            <p:ph type="subTitle" idx="1"/>
          </p:nvPr>
        </p:nvSpPr>
        <p:spPr>
          <a:xfrm>
            <a:off x="1600200" y="2667000"/>
            <a:ext cx="6400800" cy="1752600"/>
          </a:xfrm>
        </p:spPr>
        <p:txBody>
          <a:bodyPr>
            <a:noAutofit/>
          </a:bodyPr>
          <a:lstStyle/>
          <a:p>
            <a:pPr algn="l"/>
            <a:r>
              <a:rPr lang="en-US" dirty="0" smtClean="0">
                <a:solidFill>
                  <a:schemeClr val="tx1"/>
                </a:solidFill>
              </a:rPr>
              <a:t>Maintain the values, ethical principles, knowledge and methodology of the </a:t>
            </a:r>
            <a:r>
              <a:rPr lang="en-US" dirty="0" err="1" smtClean="0">
                <a:solidFill>
                  <a:schemeClr val="tx1"/>
                </a:solidFill>
              </a:rPr>
              <a:t>rpofession</a:t>
            </a:r>
            <a:r>
              <a:rPr lang="en-US" dirty="0" smtClean="0">
                <a:solidFill>
                  <a:schemeClr val="tx1"/>
                </a:solidFill>
              </a:rPr>
              <a:t> and contribute to their clarification and improvement</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609600" y="762000"/>
            <a:ext cx="7924800" cy="914400"/>
          </a:xfrm>
        </p:spPr>
        <p:txBody>
          <a:bodyPr>
            <a:noAutofit/>
          </a:bodyPr>
          <a:lstStyle/>
          <a:p>
            <a:pPr eaLnBrk="1" hangingPunct="1">
              <a:defRPr/>
            </a:pPr>
            <a:r>
              <a:rPr lang="en-US" sz="3600" b="1" dirty="0" smtClean="0"/>
              <a:t>Social Work Standards Relative to the Profession</a:t>
            </a:r>
            <a:endParaRPr lang="en-US" sz="3600" dirty="0" smtClean="0"/>
          </a:p>
        </p:txBody>
      </p:sp>
      <p:sp>
        <p:nvSpPr>
          <p:cNvPr id="5" name="Subtitle 4"/>
          <p:cNvSpPr>
            <a:spLocks noGrp="1"/>
          </p:cNvSpPr>
          <p:nvPr>
            <p:ph type="subTitle" idx="1"/>
          </p:nvPr>
        </p:nvSpPr>
        <p:spPr>
          <a:xfrm>
            <a:off x="1600200" y="2667000"/>
            <a:ext cx="6400800" cy="1752600"/>
          </a:xfrm>
        </p:spPr>
        <p:txBody>
          <a:bodyPr>
            <a:noAutofit/>
          </a:bodyPr>
          <a:lstStyle/>
          <a:p>
            <a:pPr algn="l"/>
            <a:r>
              <a:rPr lang="en-US" dirty="0" smtClean="0">
                <a:solidFill>
                  <a:schemeClr val="tx1"/>
                </a:solidFill>
              </a:rPr>
              <a:t>Uphold the professional standards of practice and work for their advancement</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762000" y="533400"/>
            <a:ext cx="7924800" cy="914400"/>
          </a:xfrm>
        </p:spPr>
        <p:txBody>
          <a:bodyPr>
            <a:noAutofit/>
          </a:bodyPr>
          <a:lstStyle/>
          <a:p>
            <a:pPr eaLnBrk="1" hangingPunct="1">
              <a:defRPr/>
            </a:pPr>
            <a:r>
              <a:rPr lang="en-US" sz="4800" b="1" dirty="0" smtClean="0"/>
              <a:t>Context</a:t>
            </a:r>
            <a:endParaRPr lang="en-US" sz="4800" dirty="0" smtClean="0"/>
          </a:p>
        </p:txBody>
      </p:sp>
      <p:sp>
        <p:nvSpPr>
          <p:cNvPr id="7" name="TextBox 6"/>
          <p:cNvSpPr txBox="1"/>
          <p:nvPr/>
        </p:nvSpPr>
        <p:spPr>
          <a:xfrm>
            <a:off x="1143000" y="1981200"/>
            <a:ext cx="7315200" cy="4031873"/>
          </a:xfrm>
          <a:prstGeom prst="rect">
            <a:avLst/>
          </a:prstGeom>
          <a:noFill/>
        </p:spPr>
        <p:txBody>
          <a:bodyPr wrap="square" rtlCol="0">
            <a:spAutoFit/>
          </a:bodyPr>
          <a:lstStyle/>
          <a:p>
            <a:r>
              <a:rPr lang="en-US" sz="3200" b="1" dirty="0" smtClean="0"/>
              <a:t>“Ethical awareness is a necessary part of the professional practice of any social worker”.  The social worker’s “ability to act ethically is an essential aspect of the quality of the service offered to clients.” TLM, 566</a:t>
            </a:r>
          </a:p>
          <a:p>
            <a:endParaRPr lang="en-US" sz="3200" b="1" dirty="0" smtClean="0"/>
          </a:p>
          <a:p>
            <a:endParaRPr lang="en-US" sz="3200" b="1"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609600" y="762000"/>
            <a:ext cx="7924800" cy="914400"/>
          </a:xfrm>
        </p:spPr>
        <p:txBody>
          <a:bodyPr>
            <a:noAutofit/>
          </a:bodyPr>
          <a:lstStyle/>
          <a:p>
            <a:pPr eaLnBrk="1" hangingPunct="1">
              <a:defRPr/>
            </a:pPr>
            <a:r>
              <a:rPr lang="en-US" sz="3600" b="1" dirty="0" smtClean="0"/>
              <a:t>Social Work Standards Relative to the Profession</a:t>
            </a:r>
            <a:endParaRPr lang="en-US" sz="3600" dirty="0" smtClean="0"/>
          </a:p>
        </p:txBody>
      </p:sp>
      <p:sp>
        <p:nvSpPr>
          <p:cNvPr id="5" name="Subtitle 4"/>
          <p:cNvSpPr>
            <a:spLocks noGrp="1"/>
          </p:cNvSpPr>
          <p:nvPr>
            <p:ph type="subTitle" idx="1"/>
          </p:nvPr>
        </p:nvSpPr>
        <p:spPr>
          <a:xfrm>
            <a:off x="1600200" y="2667000"/>
            <a:ext cx="6400800" cy="1752600"/>
          </a:xfrm>
        </p:spPr>
        <p:txBody>
          <a:bodyPr>
            <a:noAutofit/>
          </a:bodyPr>
          <a:lstStyle/>
          <a:p>
            <a:pPr algn="l"/>
            <a:r>
              <a:rPr lang="en-US" dirty="0" smtClean="0">
                <a:solidFill>
                  <a:schemeClr val="tx1"/>
                </a:solidFill>
              </a:rPr>
              <a:t>Defend the profession against unjust criticism and work to increase confidence in the necessity for professional practice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609600" y="762000"/>
            <a:ext cx="7924800" cy="914400"/>
          </a:xfrm>
        </p:spPr>
        <p:txBody>
          <a:bodyPr>
            <a:noAutofit/>
          </a:bodyPr>
          <a:lstStyle/>
          <a:p>
            <a:pPr eaLnBrk="1" hangingPunct="1">
              <a:defRPr/>
            </a:pPr>
            <a:r>
              <a:rPr lang="en-US" sz="3600" b="1" dirty="0" smtClean="0"/>
              <a:t>Social Work Standards Relative to the Profession</a:t>
            </a:r>
            <a:endParaRPr lang="en-US" sz="3600" dirty="0" smtClean="0"/>
          </a:p>
        </p:txBody>
      </p:sp>
      <p:sp>
        <p:nvSpPr>
          <p:cNvPr id="5" name="Subtitle 4"/>
          <p:cNvSpPr>
            <a:spLocks noGrp="1"/>
          </p:cNvSpPr>
          <p:nvPr>
            <p:ph type="subTitle" idx="1"/>
          </p:nvPr>
        </p:nvSpPr>
        <p:spPr>
          <a:xfrm>
            <a:off x="1600200" y="2667000"/>
            <a:ext cx="6400800" cy="1752600"/>
          </a:xfrm>
        </p:spPr>
        <p:txBody>
          <a:bodyPr>
            <a:noAutofit/>
          </a:bodyPr>
          <a:lstStyle/>
          <a:p>
            <a:pPr algn="l"/>
            <a:r>
              <a:rPr lang="en-US" dirty="0" smtClean="0">
                <a:solidFill>
                  <a:schemeClr val="tx1"/>
                </a:solidFill>
              </a:rPr>
              <a:t>Present constructive criticism of the profession, its theories, methods and practices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609600" y="762000"/>
            <a:ext cx="7924800" cy="914400"/>
          </a:xfrm>
        </p:spPr>
        <p:txBody>
          <a:bodyPr>
            <a:noAutofit/>
          </a:bodyPr>
          <a:lstStyle/>
          <a:p>
            <a:pPr eaLnBrk="1" hangingPunct="1">
              <a:defRPr/>
            </a:pPr>
            <a:r>
              <a:rPr lang="en-US" sz="3600" b="1" dirty="0" smtClean="0"/>
              <a:t>Social Work Standards Relative to the Profession</a:t>
            </a:r>
            <a:endParaRPr lang="en-US" sz="3600" dirty="0" smtClean="0"/>
          </a:p>
        </p:txBody>
      </p:sp>
      <p:sp>
        <p:nvSpPr>
          <p:cNvPr id="5" name="Subtitle 4"/>
          <p:cNvSpPr>
            <a:spLocks noGrp="1"/>
          </p:cNvSpPr>
          <p:nvPr>
            <p:ph type="subTitle" idx="1"/>
          </p:nvPr>
        </p:nvSpPr>
        <p:spPr>
          <a:xfrm>
            <a:off x="1600200" y="2667000"/>
            <a:ext cx="6400800" cy="1752600"/>
          </a:xfrm>
        </p:spPr>
        <p:txBody>
          <a:bodyPr>
            <a:noAutofit/>
          </a:bodyPr>
          <a:lstStyle/>
          <a:p>
            <a:pPr algn="l"/>
            <a:r>
              <a:rPr lang="en-US" dirty="0" smtClean="0">
                <a:solidFill>
                  <a:schemeClr val="tx1"/>
                </a:solidFill>
              </a:rPr>
              <a:t>Encourage new approaches and methodologies needed to meet new existing needs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609600" y="609600"/>
            <a:ext cx="7924800" cy="914400"/>
          </a:xfrm>
        </p:spPr>
        <p:txBody>
          <a:bodyPr>
            <a:noAutofit/>
          </a:bodyPr>
          <a:lstStyle/>
          <a:p>
            <a:pPr eaLnBrk="1" hangingPunct="1">
              <a:defRPr/>
            </a:pPr>
            <a:r>
              <a:rPr lang="en-US" b="1" dirty="0" smtClean="0"/>
              <a:t>Some Points to Consider</a:t>
            </a:r>
            <a:endParaRPr lang="en-US" dirty="0" smtClean="0"/>
          </a:p>
        </p:txBody>
      </p:sp>
      <p:sp>
        <p:nvSpPr>
          <p:cNvPr id="5" name="Subtitle 4"/>
          <p:cNvSpPr>
            <a:spLocks noGrp="1"/>
          </p:cNvSpPr>
          <p:nvPr>
            <p:ph type="subTitle" idx="1"/>
          </p:nvPr>
        </p:nvSpPr>
        <p:spPr>
          <a:xfrm>
            <a:off x="1524000" y="2057400"/>
            <a:ext cx="6400800" cy="1752600"/>
          </a:xfrm>
        </p:spPr>
        <p:txBody>
          <a:bodyPr>
            <a:noAutofit/>
          </a:bodyPr>
          <a:lstStyle/>
          <a:p>
            <a:pPr algn="l"/>
            <a:r>
              <a:rPr lang="en-US" dirty="0" smtClean="0">
                <a:solidFill>
                  <a:schemeClr val="tx1"/>
                </a:solidFill>
              </a:rPr>
              <a:t>“The Social Work Code of Ethics offers a set of values, principles and standards to guide decision-making and conduct when ethical issues arise.  It does not provide a set of rules that prescribe how social workers should act in all situations”.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609600" y="533400"/>
            <a:ext cx="7924800" cy="914400"/>
          </a:xfrm>
        </p:spPr>
        <p:txBody>
          <a:bodyPr>
            <a:noAutofit/>
          </a:bodyPr>
          <a:lstStyle/>
          <a:p>
            <a:pPr eaLnBrk="1" hangingPunct="1">
              <a:defRPr/>
            </a:pPr>
            <a:r>
              <a:rPr lang="en-US" b="1" dirty="0" smtClean="0"/>
              <a:t>Some Points to Consider</a:t>
            </a:r>
            <a:endParaRPr lang="en-US" dirty="0" smtClean="0"/>
          </a:p>
        </p:txBody>
      </p:sp>
      <p:sp>
        <p:nvSpPr>
          <p:cNvPr id="5" name="Subtitle 4"/>
          <p:cNvSpPr>
            <a:spLocks noGrp="1"/>
          </p:cNvSpPr>
          <p:nvPr>
            <p:ph type="subTitle" idx="1"/>
          </p:nvPr>
        </p:nvSpPr>
        <p:spPr>
          <a:xfrm>
            <a:off x="1219200" y="2209800"/>
            <a:ext cx="6934200" cy="1752600"/>
          </a:xfrm>
        </p:spPr>
        <p:txBody>
          <a:bodyPr>
            <a:noAutofit/>
          </a:bodyPr>
          <a:lstStyle/>
          <a:p>
            <a:pPr algn="l"/>
            <a:r>
              <a:rPr lang="en-US" dirty="0" smtClean="0">
                <a:solidFill>
                  <a:schemeClr val="tx1"/>
                </a:solidFill>
              </a:rPr>
              <a:t>“Violation of the code does not automatically imply legal liability or violation of the law.  Violations would be subject to a peer review process.”</a:t>
            </a:r>
          </a:p>
          <a:p>
            <a:pPr algn="l"/>
            <a:endParaRPr lang="en-US" dirty="0" smtClean="0">
              <a:solidFill>
                <a:schemeClr val="tx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609600" y="533400"/>
            <a:ext cx="7924800" cy="914400"/>
          </a:xfrm>
        </p:spPr>
        <p:txBody>
          <a:bodyPr>
            <a:noAutofit/>
          </a:bodyPr>
          <a:lstStyle/>
          <a:p>
            <a:pPr eaLnBrk="1" hangingPunct="1">
              <a:defRPr/>
            </a:pPr>
            <a:r>
              <a:rPr lang="en-US" b="1" dirty="0" smtClean="0"/>
              <a:t>Some Points to Consider</a:t>
            </a:r>
            <a:endParaRPr lang="en-US" dirty="0" smtClean="0"/>
          </a:p>
        </p:txBody>
      </p:sp>
      <p:sp>
        <p:nvSpPr>
          <p:cNvPr id="5" name="Subtitle 4"/>
          <p:cNvSpPr>
            <a:spLocks noGrp="1"/>
          </p:cNvSpPr>
          <p:nvPr>
            <p:ph type="subTitle" idx="1"/>
          </p:nvPr>
        </p:nvSpPr>
        <p:spPr>
          <a:xfrm>
            <a:off x="1219200" y="1981200"/>
            <a:ext cx="6934200" cy="1752600"/>
          </a:xfrm>
        </p:spPr>
        <p:txBody>
          <a:bodyPr>
            <a:noAutofit/>
          </a:bodyPr>
          <a:lstStyle/>
          <a:p>
            <a:pPr algn="l"/>
            <a:endParaRPr lang="en-US" dirty="0" smtClean="0">
              <a:solidFill>
                <a:schemeClr val="tx1"/>
              </a:solidFill>
            </a:endParaRPr>
          </a:p>
          <a:p>
            <a:pPr algn="l"/>
            <a:r>
              <a:rPr lang="en-US" dirty="0" smtClean="0">
                <a:solidFill>
                  <a:schemeClr val="tx1"/>
                </a:solidFill>
              </a:rPr>
              <a:t>A code of ethics cannot not guarantee ethical behavior, rather it sets forth values, principles and standards to which professionals aspire and by which their actions can be judged.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609600" y="533400"/>
            <a:ext cx="7924800" cy="914400"/>
          </a:xfrm>
        </p:spPr>
        <p:txBody>
          <a:bodyPr>
            <a:noAutofit/>
          </a:bodyPr>
          <a:lstStyle/>
          <a:p>
            <a:pPr eaLnBrk="1" hangingPunct="1">
              <a:defRPr/>
            </a:pPr>
            <a:r>
              <a:rPr lang="en-US" b="1" dirty="0" smtClean="0"/>
              <a:t>Some Points to Consider</a:t>
            </a:r>
            <a:endParaRPr lang="en-US" dirty="0" smtClean="0"/>
          </a:p>
        </p:txBody>
      </p:sp>
      <p:sp>
        <p:nvSpPr>
          <p:cNvPr id="5" name="Subtitle 4"/>
          <p:cNvSpPr>
            <a:spLocks noGrp="1"/>
          </p:cNvSpPr>
          <p:nvPr>
            <p:ph type="subTitle" idx="1"/>
          </p:nvPr>
        </p:nvSpPr>
        <p:spPr>
          <a:xfrm>
            <a:off x="1219200" y="1981200"/>
            <a:ext cx="6934200" cy="1752600"/>
          </a:xfrm>
        </p:spPr>
        <p:txBody>
          <a:bodyPr>
            <a:noAutofit/>
          </a:bodyPr>
          <a:lstStyle/>
          <a:p>
            <a:pPr algn="l"/>
            <a:endParaRPr lang="en-US" dirty="0" smtClean="0">
              <a:solidFill>
                <a:schemeClr val="tx1"/>
              </a:solidFill>
            </a:endParaRPr>
          </a:p>
          <a:p>
            <a:pPr algn="l"/>
            <a:r>
              <a:rPr lang="en-US" dirty="0" smtClean="0">
                <a:solidFill>
                  <a:schemeClr val="tx1"/>
                </a:solidFill>
              </a:rPr>
              <a:t>A code of ethics cannot not guarantee ethical behavior, rather it sets forth values, principles and standards to which professionals aspire and by which their actions can be judged.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048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609600" y="2133600"/>
            <a:ext cx="7924800" cy="914400"/>
          </a:xfrm>
        </p:spPr>
        <p:txBody>
          <a:bodyPr>
            <a:noAutofit/>
          </a:bodyPr>
          <a:lstStyle/>
          <a:p>
            <a:pPr eaLnBrk="1" hangingPunct="1">
              <a:defRPr/>
            </a:pPr>
            <a:r>
              <a:rPr lang="en-US" sz="4800" b="1" dirty="0" smtClean="0"/>
              <a:t>Thank you!</a:t>
            </a:r>
            <a:endParaRPr lang="en-US" sz="4800" dirty="0" smtClean="0"/>
          </a:p>
        </p:txBody>
      </p:sp>
      <p:sp>
        <p:nvSpPr>
          <p:cNvPr id="5" name="Subtitle 4"/>
          <p:cNvSpPr>
            <a:spLocks noGrp="1"/>
          </p:cNvSpPr>
          <p:nvPr>
            <p:ph type="subTitle" idx="1"/>
          </p:nvPr>
        </p:nvSpPr>
        <p:spPr>
          <a:xfrm>
            <a:off x="1219200" y="1371600"/>
            <a:ext cx="6400800" cy="1752600"/>
          </a:xfrm>
        </p:spPr>
        <p:txBody>
          <a:bodyPr/>
          <a:lstStyle/>
          <a:p>
            <a:pPr algn="l">
              <a:buFont typeface="Arial" pitchFamily="34" charset="0"/>
              <a:buChar char="•"/>
            </a:pPr>
            <a:r>
              <a:rPr lang="en-US" dirty="0" smtClean="0"/>
              <a:t> </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ounded Rectangle 55"/>
          <p:cNvSpPr/>
          <p:nvPr/>
        </p:nvSpPr>
        <p:spPr>
          <a:xfrm>
            <a:off x="1524000" y="5410200"/>
            <a:ext cx="5943600" cy="1295400"/>
          </a:xfrm>
          <a:prstGeom prst="round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 name="Rounded Rectangle 53"/>
          <p:cNvSpPr/>
          <p:nvPr/>
        </p:nvSpPr>
        <p:spPr>
          <a:xfrm>
            <a:off x="838200" y="2667000"/>
            <a:ext cx="2209800" cy="1752600"/>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sp>
        <p:nvSpPr>
          <p:cNvPr id="55" name="Rounded Rectangle 54"/>
          <p:cNvSpPr/>
          <p:nvPr/>
        </p:nvSpPr>
        <p:spPr>
          <a:xfrm>
            <a:off x="5791200" y="2590800"/>
            <a:ext cx="2667000" cy="1828800"/>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sp>
        <p:nvSpPr>
          <p:cNvPr id="3077" name="TextBox 13"/>
          <p:cNvSpPr txBox="1">
            <a:spLocks noChangeArrowheads="1"/>
          </p:cNvSpPr>
          <p:nvPr/>
        </p:nvSpPr>
        <p:spPr bwMode="auto">
          <a:xfrm>
            <a:off x="228600" y="0"/>
            <a:ext cx="5562600" cy="708025"/>
          </a:xfrm>
          <a:prstGeom prst="rect">
            <a:avLst/>
          </a:prstGeom>
          <a:noFill/>
          <a:ln w="9525">
            <a:noFill/>
            <a:miter lim="800000"/>
            <a:headEnd/>
            <a:tailEnd/>
          </a:ln>
        </p:spPr>
        <p:txBody>
          <a:bodyPr>
            <a:spAutoFit/>
          </a:bodyPr>
          <a:lstStyle/>
          <a:p>
            <a:r>
              <a:rPr lang="en-US" sz="2000" b="1" dirty="0"/>
              <a:t>Framework</a:t>
            </a:r>
          </a:p>
          <a:p>
            <a:r>
              <a:rPr lang="en-US" sz="2000" b="1" dirty="0" smtClean="0"/>
              <a:t>Of Social Work</a:t>
            </a:r>
            <a:endParaRPr lang="en-US" sz="2000" b="1" dirty="0"/>
          </a:p>
        </p:txBody>
      </p:sp>
      <p:sp>
        <p:nvSpPr>
          <p:cNvPr id="15" name="Rectangle 14"/>
          <p:cNvSpPr/>
          <p:nvPr/>
        </p:nvSpPr>
        <p:spPr>
          <a:xfrm>
            <a:off x="2286000" y="381000"/>
            <a:ext cx="4572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solidFill>
                  <a:schemeClr val="tx1"/>
                </a:solidFill>
              </a:rPr>
              <a:t>Social Work</a:t>
            </a:r>
          </a:p>
          <a:p>
            <a:pPr algn="ctr">
              <a:defRPr/>
            </a:pPr>
            <a:r>
              <a:rPr lang="en-US" sz="1600" b="1" dirty="0">
                <a:solidFill>
                  <a:schemeClr val="tx1"/>
                </a:solidFill>
              </a:rPr>
              <a:t>Goal:  Enhancement of man’s social functioning</a:t>
            </a:r>
          </a:p>
        </p:txBody>
      </p:sp>
      <p:sp>
        <p:nvSpPr>
          <p:cNvPr id="16" name="Rectangle 15"/>
          <p:cNvSpPr/>
          <p:nvPr/>
        </p:nvSpPr>
        <p:spPr>
          <a:xfrm>
            <a:off x="2209800" y="4648200"/>
            <a:ext cx="4800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chemeClr val="tx1"/>
                </a:solidFill>
              </a:rPr>
              <a:t>How</a:t>
            </a:r>
            <a:endParaRPr lang="en-US" sz="3600" b="1" dirty="0">
              <a:solidFill>
                <a:schemeClr val="tx1"/>
              </a:solidFill>
            </a:endParaRPr>
          </a:p>
          <a:p>
            <a:pPr algn="ctr">
              <a:defRPr/>
            </a:pPr>
            <a:r>
              <a:rPr lang="en-US" b="1" dirty="0">
                <a:solidFill>
                  <a:schemeClr val="tx1"/>
                </a:solidFill>
              </a:rPr>
              <a:t>(Social Work Practice)</a:t>
            </a:r>
            <a:endParaRPr lang="en-US" sz="3200" b="1" dirty="0">
              <a:solidFill>
                <a:schemeClr val="tx1"/>
              </a:solidFill>
            </a:endParaRPr>
          </a:p>
        </p:txBody>
      </p:sp>
      <p:sp>
        <p:nvSpPr>
          <p:cNvPr id="17" name="Rectangle 16"/>
          <p:cNvSpPr/>
          <p:nvPr/>
        </p:nvSpPr>
        <p:spPr>
          <a:xfrm>
            <a:off x="838200" y="1752600"/>
            <a:ext cx="2057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chemeClr val="tx1"/>
                </a:solidFill>
              </a:rPr>
              <a:t>What</a:t>
            </a:r>
          </a:p>
          <a:p>
            <a:pPr algn="ctr">
              <a:defRPr/>
            </a:pPr>
            <a:r>
              <a:rPr lang="en-US" b="1" dirty="0">
                <a:solidFill>
                  <a:schemeClr val="tx1"/>
                </a:solidFill>
              </a:rPr>
              <a:t>(Philosophy)</a:t>
            </a:r>
          </a:p>
        </p:txBody>
      </p:sp>
      <p:sp>
        <p:nvSpPr>
          <p:cNvPr id="18" name="Rectangle 17"/>
          <p:cNvSpPr/>
          <p:nvPr/>
        </p:nvSpPr>
        <p:spPr>
          <a:xfrm>
            <a:off x="6248400" y="1676400"/>
            <a:ext cx="2057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chemeClr val="tx1"/>
                </a:solidFill>
              </a:rPr>
              <a:t>Why</a:t>
            </a:r>
          </a:p>
          <a:p>
            <a:pPr algn="ctr">
              <a:defRPr/>
            </a:pPr>
            <a:r>
              <a:rPr lang="en-US" b="1" dirty="0">
                <a:solidFill>
                  <a:schemeClr val="tx1"/>
                </a:solidFill>
              </a:rPr>
              <a:t>(Knowledge)</a:t>
            </a:r>
          </a:p>
        </p:txBody>
      </p:sp>
      <p:sp>
        <p:nvSpPr>
          <p:cNvPr id="3082" name="TextBox 19"/>
          <p:cNvSpPr txBox="1">
            <a:spLocks noChangeArrowheads="1"/>
          </p:cNvSpPr>
          <p:nvPr/>
        </p:nvSpPr>
        <p:spPr bwMode="auto">
          <a:xfrm>
            <a:off x="838200" y="2743200"/>
            <a:ext cx="2286000" cy="1754188"/>
          </a:xfrm>
          <a:prstGeom prst="rect">
            <a:avLst/>
          </a:prstGeom>
          <a:noFill/>
          <a:ln w="9525">
            <a:noFill/>
            <a:miter lim="800000"/>
            <a:headEnd/>
            <a:tailEnd/>
          </a:ln>
        </p:spPr>
        <p:txBody>
          <a:bodyPr>
            <a:spAutoFit/>
          </a:bodyPr>
          <a:lstStyle/>
          <a:p>
            <a:r>
              <a:rPr lang="en-US" sz="1800" b="1"/>
              <a:t>Values</a:t>
            </a:r>
          </a:p>
          <a:p>
            <a:r>
              <a:rPr lang="en-US" sz="1800" b="1"/>
              <a:t>View about man</a:t>
            </a:r>
          </a:p>
          <a:p>
            <a:r>
              <a:rPr lang="en-US" sz="1800" b="1"/>
              <a:t>Assumptions</a:t>
            </a:r>
          </a:p>
          <a:p>
            <a:r>
              <a:rPr lang="en-US" sz="1800" b="1"/>
              <a:t>Ministry Perspective</a:t>
            </a:r>
          </a:p>
          <a:p>
            <a:r>
              <a:rPr lang="en-US" sz="1800" b="1"/>
              <a:t>Desirability in our Hearts</a:t>
            </a:r>
          </a:p>
        </p:txBody>
      </p:sp>
      <p:sp>
        <p:nvSpPr>
          <p:cNvPr id="3083" name="TextBox 20"/>
          <p:cNvSpPr txBox="1">
            <a:spLocks noChangeArrowheads="1"/>
          </p:cNvSpPr>
          <p:nvPr/>
        </p:nvSpPr>
        <p:spPr bwMode="auto">
          <a:xfrm>
            <a:off x="5867400" y="2590800"/>
            <a:ext cx="2895600" cy="1754188"/>
          </a:xfrm>
          <a:prstGeom prst="rect">
            <a:avLst/>
          </a:prstGeom>
          <a:noFill/>
          <a:ln w="9525">
            <a:noFill/>
            <a:miter lim="800000"/>
            <a:headEnd/>
            <a:tailEnd/>
          </a:ln>
        </p:spPr>
        <p:txBody>
          <a:bodyPr>
            <a:spAutoFit/>
          </a:bodyPr>
          <a:lstStyle/>
          <a:p>
            <a:r>
              <a:rPr lang="en-US" sz="1800" b="1"/>
              <a:t>Theories: ex. Personality,</a:t>
            </a:r>
          </a:p>
          <a:p>
            <a:r>
              <a:rPr lang="en-US" sz="1800" b="1"/>
              <a:t>Learning, Social Role, Culture, Systems,  Communication, Small Group, Organization, the Community, Feminist, etc.</a:t>
            </a:r>
          </a:p>
        </p:txBody>
      </p:sp>
      <p:sp>
        <p:nvSpPr>
          <p:cNvPr id="3084" name="TextBox 22"/>
          <p:cNvSpPr txBox="1">
            <a:spLocks noChangeArrowheads="1"/>
          </p:cNvSpPr>
          <p:nvPr/>
        </p:nvSpPr>
        <p:spPr bwMode="auto">
          <a:xfrm>
            <a:off x="1981200" y="5486400"/>
            <a:ext cx="6400800" cy="1477328"/>
          </a:xfrm>
          <a:prstGeom prst="rect">
            <a:avLst/>
          </a:prstGeom>
          <a:noFill/>
          <a:ln w="9525">
            <a:noFill/>
            <a:miter lim="800000"/>
            <a:headEnd/>
            <a:tailEnd/>
          </a:ln>
        </p:spPr>
        <p:txBody>
          <a:bodyPr>
            <a:spAutoFit/>
          </a:bodyPr>
          <a:lstStyle/>
          <a:p>
            <a:r>
              <a:rPr lang="en-US" sz="1800" b="1" dirty="0"/>
              <a:t>Goal                    Helping Process</a:t>
            </a:r>
          </a:p>
          <a:p>
            <a:r>
              <a:rPr lang="en-US" sz="1800" b="1" dirty="0"/>
              <a:t>Functions           Helping Models and Approaches</a:t>
            </a:r>
          </a:p>
          <a:p>
            <a:r>
              <a:rPr lang="en-US" sz="1800" b="1" dirty="0"/>
              <a:t>Elements            Tools in Problem-Solving</a:t>
            </a:r>
          </a:p>
          <a:p>
            <a:r>
              <a:rPr lang="en-US" sz="1800" b="1" dirty="0"/>
              <a:t>Skills                   </a:t>
            </a:r>
            <a:r>
              <a:rPr lang="en-US" sz="1800" b="1" dirty="0" smtClean="0"/>
              <a:t>Ethical Principles and Standards</a:t>
            </a:r>
            <a:endParaRPr lang="en-US" sz="1800" b="1" dirty="0"/>
          </a:p>
          <a:p>
            <a:endParaRPr lang="en-US" dirty="0"/>
          </a:p>
        </p:txBody>
      </p:sp>
      <p:sp>
        <p:nvSpPr>
          <p:cNvPr id="3085" name="TextBox 23"/>
          <p:cNvSpPr txBox="1">
            <a:spLocks noChangeArrowheads="1"/>
          </p:cNvSpPr>
          <p:nvPr/>
        </p:nvSpPr>
        <p:spPr bwMode="auto">
          <a:xfrm>
            <a:off x="2667000" y="1143000"/>
            <a:ext cx="6477000" cy="400050"/>
          </a:xfrm>
          <a:prstGeom prst="rect">
            <a:avLst/>
          </a:prstGeom>
          <a:noFill/>
          <a:ln w="9525">
            <a:noFill/>
            <a:miter lim="800000"/>
            <a:headEnd/>
            <a:tailEnd/>
          </a:ln>
        </p:spPr>
        <p:txBody>
          <a:bodyPr>
            <a:spAutoFit/>
          </a:bodyPr>
          <a:lstStyle/>
          <a:p>
            <a:r>
              <a:rPr lang="en-US" sz="2000" b="1" dirty="0"/>
              <a:t>Individuals, Groups, Communities</a:t>
            </a:r>
          </a:p>
        </p:txBody>
      </p:sp>
      <p:sp>
        <p:nvSpPr>
          <p:cNvPr id="3086" name="TextBox 24"/>
          <p:cNvSpPr txBox="1">
            <a:spLocks noChangeArrowheads="1"/>
          </p:cNvSpPr>
          <p:nvPr/>
        </p:nvSpPr>
        <p:spPr bwMode="auto">
          <a:xfrm>
            <a:off x="3276600" y="1600200"/>
            <a:ext cx="2438400" cy="923925"/>
          </a:xfrm>
          <a:prstGeom prst="rect">
            <a:avLst/>
          </a:prstGeom>
          <a:noFill/>
          <a:ln w="9525">
            <a:noFill/>
            <a:miter lim="800000"/>
            <a:headEnd/>
            <a:tailEnd/>
          </a:ln>
        </p:spPr>
        <p:txBody>
          <a:bodyPr>
            <a:spAutoFit/>
          </a:bodyPr>
          <a:lstStyle/>
          <a:p>
            <a:r>
              <a:rPr lang="en-US" sz="1800" b="1"/>
              <a:t>Social Administration</a:t>
            </a:r>
          </a:p>
          <a:p>
            <a:r>
              <a:rPr lang="en-US" sz="1800" b="1"/>
              <a:t>Social Research</a:t>
            </a:r>
          </a:p>
          <a:p>
            <a:r>
              <a:rPr lang="en-US" sz="1800" b="1"/>
              <a:t>Social Action</a:t>
            </a:r>
          </a:p>
        </p:txBody>
      </p:sp>
      <p:cxnSp>
        <p:nvCxnSpPr>
          <p:cNvPr id="29" name="Straight Connector 28"/>
          <p:cNvCxnSpPr/>
          <p:nvPr/>
        </p:nvCxnSpPr>
        <p:spPr>
          <a:xfrm rot="5400000">
            <a:off x="1028700" y="1257300"/>
            <a:ext cx="990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15" idx="3"/>
          </p:cNvCxnSpPr>
          <p:nvPr/>
        </p:nvCxnSpPr>
        <p:spPr>
          <a:xfrm rot="10800000">
            <a:off x="6858000" y="762000"/>
            <a:ext cx="6096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a:off x="7008813" y="1219200"/>
            <a:ext cx="915988" cy="158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1524000" y="762000"/>
            <a:ext cx="685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952500" y="3543300"/>
            <a:ext cx="2971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533400" y="5029200"/>
            <a:ext cx="16002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10800000">
            <a:off x="7010400" y="5029200"/>
            <a:ext cx="1676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4572000" y="2514600"/>
            <a:ext cx="1295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10800000">
            <a:off x="3048000" y="2514600"/>
            <a:ext cx="15240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7200900" y="3543300"/>
            <a:ext cx="2971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10800000">
            <a:off x="8305800" y="2057400"/>
            <a:ext cx="3810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33400" y="2057400"/>
            <a:ext cx="228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2050" name="Rectangle 2"/>
          <p:cNvSpPr>
            <a:spLocks noGrp="1" noChangeArrowheads="1"/>
          </p:cNvSpPr>
          <p:nvPr>
            <p:ph type="ctrTitle"/>
          </p:nvPr>
        </p:nvSpPr>
        <p:spPr>
          <a:xfrm>
            <a:off x="685800" y="2514600"/>
            <a:ext cx="7924800" cy="914400"/>
          </a:xfrm>
        </p:spPr>
        <p:txBody>
          <a:bodyPr>
            <a:noAutofit/>
          </a:bodyPr>
          <a:lstStyle/>
          <a:p>
            <a:pPr eaLnBrk="1" hangingPunct="1">
              <a:defRPr/>
            </a:pPr>
            <a:r>
              <a:rPr lang="en-US" sz="4800" b="1" dirty="0" smtClean="0"/>
              <a:t>The Values of Social Work</a:t>
            </a:r>
            <a:endParaRPr lang="en-US" sz="4800" dirty="0" smtClean="0"/>
          </a:p>
        </p:txBody>
      </p:sp>
      <p:sp>
        <p:nvSpPr>
          <p:cNvPr id="7" name="TextBox 6"/>
          <p:cNvSpPr txBox="1"/>
          <p:nvPr/>
        </p:nvSpPr>
        <p:spPr>
          <a:xfrm>
            <a:off x="1143000" y="1981200"/>
            <a:ext cx="7315200" cy="1077218"/>
          </a:xfrm>
          <a:prstGeom prst="rect">
            <a:avLst/>
          </a:prstGeom>
          <a:noFill/>
        </p:spPr>
        <p:txBody>
          <a:bodyPr wrap="square" rtlCol="0">
            <a:spAutoFit/>
          </a:bodyPr>
          <a:lstStyle/>
          <a:p>
            <a:endParaRPr lang="en-US" sz="3200" b="1" dirty="0" smtClean="0"/>
          </a:p>
          <a:p>
            <a:endParaRPr lang="en-US" sz="3200" b="1"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381000" y="381000"/>
            <a:ext cx="8382000" cy="6172200"/>
          </a:xfrm>
          <a:prstGeom prst="rect">
            <a:avLst/>
          </a:prstGeom>
          <a:solidFill>
            <a:srgbClr val="92D050"/>
          </a:solidFill>
          <a:ln w="76200" algn="ctr">
            <a:solidFill>
              <a:srgbClr val="7030A0"/>
            </a:solidFill>
            <a:round/>
            <a:headEnd/>
            <a:tailEnd/>
          </a:ln>
          <a:effectLst>
            <a:glow rad="228600">
              <a:schemeClr val="accent4">
                <a:satMod val="175000"/>
                <a:alpha val="40000"/>
              </a:schemeClr>
            </a:glow>
          </a:effectLst>
        </p:spPr>
        <p:txBody>
          <a:bodyPr/>
          <a:lstStyle/>
          <a:p>
            <a:endParaRPr lang="en-US"/>
          </a:p>
        </p:txBody>
      </p:sp>
      <p:sp>
        <p:nvSpPr>
          <p:cNvPr id="7" name="TextBox 6"/>
          <p:cNvSpPr txBox="1"/>
          <p:nvPr/>
        </p:nvSpPr>
        <p:spPr>
          <a:xfrm>
            <a:off x="1143000" y="1981200"/>
            <a:ext cx="7315200" cy="1077218"/>
          </a:xfrm>
          <a:prstGeom prst="rect">
            <a:avLst/>
          </a:prstGeom>
          <a:noFill/>
        </p:spPr>
        <p:txBody>
          <a:bodyPr wrap="square" rtlCol="0">
            <a:spAutoFit/>
          </a:bodyPr>
          <a:lstStyle/>
          <a:p>
            <a:endParaRPr lang="en-US" sz="3200" b="1" dirty="0" smtClean="0"/>
          </a:p>
          <a:p>
            <a:endParaRPr lang="en-US" sz="3200" b="1" dirty="0" smtClean="0"/>
          </a:p>
        </p:txBody>
      </p:sp>
      <p:sp>
        <p:nvSpPr>
          <p:cNvPr id="5" name="TextBox 4"/>
          <p:cNvSpPr txBox="1"/>
          <p:nvPr/>
        </p:nvSpPr>
        <p:spPr>
          <a:xfrm>
            <a:off x="1447800" y="2133600"/>
            <a:ext cx="6019800" cy="3077766"/>
          </a:xfrm>
          <a:prstGeom prst="rect">
            <a:avLst/>
          </a:prstGeom>
          <a:noFill/>
        </p:spPr>
        <p:txBody>
          <a:bodyPr wrap="square" rtlCol="0">
            <a:spAutoFit/>
          </a:bodyPr>
          <a:lstStyle/>
          <a:p>
            <a:pPr algn="ctr">
              <a:spcBef>
                <a:spcPct val="50000"/>
              </a:spcBef>
            </a:pPr>
            <a:r>
              <a:rPr lang="en-GB" sz="4400" b="1" dirty="0" smtClean="0">
                <a:latin typeface="Arial" charset="0"/>
              </a:rPr>
              <a:t>Self-Realization</a:t>
            </a:r>
          </a:p>
          <a:p>
            <a:pPr algn="ctr">
              <a:spcBef>
                <a:spcPct val="50000"/>
              </a:spcBef>
            </a:pPr>
            <a:endParaRPr lang="en-GB" sz="3200" b="1" dirty="0" smtClean="0">
              <a:latin typeface="Arial" charset="0"/>
            </a:endParaRPr>
          </a:p>
          <a:p>
            <a:pPr algn="ctr">
              <a:spcBef>
                <a:spcPct val="50000"/>
              </a:spcBef>
            </a:pPr>
            <a:r>
              <a:rPr lang="en-GB" sz="2800" b="1" dirty="0" smtClean="0">
                <a:latin typeface="Arial" charset="0"/>
              </a:rPr>
              <a:t>Each person has the right to </a:t>
            </a:r>
          </a:p>
          <a:p>
            <a:pPr algn="ctr">
              <a:spcBef>
                <a:spcPct val="50000"/>
              </a:spcBef>
            </a:pPr>
            <a:r>
              <a:rPr lang="en-GB" sz="2800" b="1" dirty="0" smtClean="0">
                <a:latin typeface="Arial" charset="0"/>
              </a:rPr>
              <a:t>self-fulfilment</a:t>
            </a:r>
          </a:p>
          <a:p>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415</TotalTime>
  <Words>2157</Words>
  <Application>Microsoft Macintosh PowerPoint</Application>
  <PresentationFormat>On-screen Show (4:3)</PresentationFormat>
  <Paragraphs>208</Paragraphs>
  <Slides>67</Slides>
  <Notes>1</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Office Theme</vt:lpstr>
      <vt:lpstr>Social Work Code of Ethics</vt:lpstr>
      <vt:lpstr>PowerPoint Presentation</vt:lpstr>
      <vt:lpstr>PowerPoint Presentation</vt:lpstr>
      <vt:lpstr>PowerPoint Presentation</vt:lpstr>
      <vt:lpstr>Context</vt:lpstr>
      <vt:lpstr>Context</vt:lpstr>
      <vt:lpstr>PowerPoint Presentation</vt:lpstr>
      <vt:lpstr>The Values of Social Work</vt:lpstr>
      <vt:lpstr>PowerPoint Presentation</vt:lpstr>
      <vt:lpstr>PowerPoint Presentation</vt:lpstr>
      <vt:lpstr>PowerPoint Presentation</vt:lpstr>
      <vt:lpstr>PowerPoint Presentation</vt:lpstr>
      <vt:lpstr>Principles of Social Work</vt:lpstr>
      <vt:lpstr>Background</vt:lpstr>
      <vt:lpstr>Background</vt:lpstr>
      <vt:lpstr>Background</vt:lpstr>
      <vt:lpstr>The Social Work Code of Ethics</vt:lpstr>
      <vt:lpstr>PowerPoint Presentation</vt:lpstr>
      <vt:lpstr>Compliance</vt:lpstr>
      <vt:lpstr>Purposes of the International Declaration  of Ethical Principles</vt:lpstr>
      <vt:lpstr>The Principles</vt:lpstr>
      <vt:lpstr>The Principles</vt:lpstr>
      <vt:lpstr>The Principles</vt:lpstr>
      <vt:lpstr>The Principles</vt:lpstr>
      <vt:lpstr>The Principles</vt:lpstr>
      <vt:lpstr>The Principles</vt:lpstr>
      <vt:lpstr>The Principles</vt:lpstr>
      <vt:lpstr>The Principles</vt:lpstr>
      <vt:lpstr>The Principles</vt:lpstr>
      <vt:lpstr>The Principles</vt:lpstr>
      <vt:lpstr>The Principles</vt:lpstr>
      <vt:lpstr>The Principles</vt:lpstr>
      <vt:lpstr>International Ethical Standards  for Social Workers</vt:lpstr>
      <vt:lpstr>International Ethical Standards  for Social Workers</vt:lpstr>
      <vt:lpstr>General Standards of Ethical Conduct</vt:lpstr>
      <vt:lpstr>General Standards of Ethical Conduct</vt:lpstr>
      <vt:lpstr>General Standards of Ethical Conduct</vt:lpstr>
      <vt:lpstr>General Standards of Ethical Conduct</vt:lpstr>
      <vt:lpstr>General Standards of Ethical Conduct</vt:lpstr>
      <vt:lpstr>General Standards of Ethical Conduct</vt:lpstr>
      <vt:lpstr>General Standards of Ethical Conduct</vt:lpstr>
      <vt:lpstr>General Standards of Ethical Conduct</vt:lpstr>
      <vt:lpstr>General Standards of Ethical Conduct</vt:lpstr>
      <vt:lpstr>General Standards of Ethical Conduct</vt:lpstr>
      <vt:lpstr>Social Work Standards Relative to Client</vt:lpstr>
      <vt:lpstr>Social Work Standards Relative to Client</vt:lpstr>
      <vt:lpstr>Social Work Standards Relative to Client</vt:lpstr>
      <vt:lpstr>Social Work Standards Relative to Client</vt:lpstr>
      <vt:lpstr>Social Work Standards Relative to Agencies and Organizations</vt:lpstr>
      <vt:lpstr>Social Work Standards Relative to Agencies and Organizations</vt:lpstr>
      <vt:lpstr>Social Work Standards Relative to Agencies and Organizations</vt:lpstr>
      <vt:lpstr>Social Work Standards Relative to Agencies and Organizations</vt:lpstr>
      <vt:lpstr>Social Work Standards Relative to Agencies and Organizations</vt:lpstr>
      <vt:lpstr>Social Work Standards Relative to Colleagues</vt:lpstr>
      <vt:lpstr>Social Work Standards Relative to Colleagues</vt:lpstr>
      <vt:lpstr>Social Work Standards Relative to Colleagues</vt:lpstr>
      <vt:lpstr>Social Work Standards Relative to Colleagues</vt:lpstr>
      <vt:lpstr>Social Work Standards Relative to Colleagues</vt:lpstr>
      <vt:lpstr>Social Work Standards Relative to the Profession</vt:lpstr>
      <vt:lpstr>Social Work Standards Relative to the Profession</vt:lpstr>
      <vt:lpstr>Social Work Standards Relative to the Profession</vt:lpstr>
      <vt:lpstr>Social Work Standards Relative to the Profession</vt:lpstr>
      <vt:lpstr>Some Points to Consider</vt:lpstr>
      <vt:lpstr>Some Points to Consider</vt:lpstr>
      <vt:lpstr>Some Points to Consider</vt:lpstr>
      <vt:lpstr>Some Points to Consider</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Work Code of Ethics</dc:title>
  <dc:creator>erda foundation</dc:creator>
  <cp:lastModifiedBy>Florence F. Pasos</cp:lastModifiedBy>
  <cp:revision>17</cp:revision>
  <dcterms:created xsi:type="dcterms:W3CDTF">2013-03-13T05:35:51Z</dcterms:created>
  <dcterms:modified xsi:type="dcterms:W3CDTF">2015-02-26T05:24:55Z</dcterms:modified>
</cp:coreProperties>
</file>